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Layouts/slideLayout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797" r:id="rId2"/>
    <p:sldMasterId id="2147483816" r:id="rId3"/>
    <p:sldMasterId id="2147483683" r:id="rId4"/>
  </p:sldMasterIdLst>
  <p:notesMasterIdLst>
    <p:notesMasterId r:id="rId25"/>
  </p:notesMasterIdLst>
  <p:handoutMasterIdLst>
    <p:handoutMasterId r:id="rId26"/>
  </p:handoutMasterIdLst>
  <p:sldIdLst>
    <p:sldId id="382" r:id="rId5"/>
    <p:sldId id="356" r:id="rId6"/>
    <p:sldId id="380" r:id="rId7"/>
    <p:sldId id="365" r:id="rId8"/>
    <p:sldId id="366" r:id="rId9"/>
    <p:sldId id="368" r:id="rId10"/>
    <p:sldId id="369" r:id="rId11"/>
    <p:sldId id="370" r:id="rId12"/>
    <p:sldId id="371" r:id="rId13"/>
    <p:sldId id="372" r:id="rId14"/>
    <p:sldId id="373" r:id="rId15"/>
    <p:sldId id="374" r:id="rId16"/>
    <p:sldId id="375" r:id="rId17"/>
    <p:sldId id="367" r:id="rId18"/>
    <p:sldId id="377" r:id="rId19"/>
    <p:sldId id="376" r:id="rId20"/>
    <p:sldId id="378" r:id="rId21"/>
    <p:sldId id="379" r:id="rId22"/>
    <p:sldId id="383" r:id="rId23"/>
    <p:sldId id="280" r:id="rId24"/>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ngchufeng" initials="t" lastIdx="1" clrIdx="0">
    <p:extLst>
      <p:ext uri="{19B8F6BF-5375-455C-9EA6-DF929625EA0E}">
        <p15:presenceInfo xmlns:p15="http://schemas.microsoft.com/office/powerpoint/2012/main" userId="S-1-5-21-147214757-305610072-1517763936-1028094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00"/>
    <a:srgbClr val="E9002F"/>
    <a:srgbClr val="595757"/>
    <a:srgbClr val="221815"/>
    <a:srgbClr val="888888"/>
    <a:srgbClr val="898989"/>
    <a:srgbClr val="B5B5B5"/>
    <a:srgbClr val="DDDDDD"/>
    <a:srgbClr val="D0E8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25" autoAdjust="0"/>
    <p:restoredTop sz="81288" autoAdjust="0"/>
  </p:normalViewPr>
  <p:slideViewPr>
    <p:cSldViewPr snapToGrid="0" snapToObjects="1">
      <p:cViewPr varScale="1">
        <p:scale>
          <a:sx n="87" d="100"/>
          <a:sy n="87" d="100"/>
        </p:scale>
        <p:origin x="629" y="67"/>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9/29/2024</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9/29/2024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500" dirty="0">
                <a:latin typeface="Candara" panose="020E0502030303020204" pitchFamily="34" charset="0"/>
              </a:rPr>
              <a:t>*Hello everyone. I’m </a:t>
            </a:r>
            <a:r>
              <a:rPr lang="en-US" altLang="zh-CN" sz="500" dirty="0" err="1">
                <a:latin typeface="Candara" panose="020E0502030303020204" pitchFamily="34" charset="0"/>
              </a:rPr>
              <a:t>Chufeng</a:t>
            </a:r>
            <a:r>
              <a:rPr lang="en-US" altLang="zh-CN" sz="500" dirty="0">
                <a:latin typeface="Candara" panose="020E0502030303020204" pitchFamily="34" charset="0"/>
              </a:rPr>
              <a:t> Tang, comes from Huawei, and I work for building </a:t>
            </a:r>
            <a:r>
              <a:rPr lang="en-US" altLang="zh-CN" sz="600" b="0" i="0" dirty="0">
                <a:solidFill>
                  <a:srgbClr val="F73131"/>
                </a:solidFill>
                <a:effectLst/>
                <a:latin typeface="Arial" panose="020B0604020202020204" pitchFamily="34" charset="0"/>
              </a:rPr>
              <a:t>intelligent </a:t>
            </a:r>
            <a:r>
              <a:rPr lang="en-US" altLang="zh-CN" sz="600" b="0" i="0" dirty="0">
                <a:solidFill>
                  <a:srgbClr val="F73131"/>
                </a:solidFill>
                <a:effectLst/>
                <a:latin typeface="Candara" panose="020E0502030303020204" pitchFamily="34" charset="0"/>
                <a:ea typeface="仓耳今楷03 W04" panose="02020400000000000000" pitchFamily="18" charset="-122"/>
              </a:rPr>
              <a:t>a</a:t>
            </a:r>
            <a:r>
              <a:rPr lang="en-US" altLang="zh-CN" sz="600" b="0" dirty="0">
                <a:latin typeface="Candara" panose="020E0502030303020204" pitchFamily="34" charset="0"/>
                <a:ea typeface="仓耳今楷03 W04" panose="02020400000000000000" pitchFamily="18" charset="-122"/>
              </a:rPr>
              <a:t>utomotive solution for</a:t>
            </a:r>
            <a:r>
              <a:rPr lang="en-US" altLang="zh-CN" sz="600" b="0" i="0" dirty="0">
                <a:solidFill>
                  <a:srgbClr val="F73131"/>
                </a:solidFill>
                <a:effectLst/>
                <a:latin typeface="Arial" panose="020B0604020202020204" pitchFamily="34" charset="0"/>
              </a:rPr>
              <a:t> vehicles.</a:t>
            </a:r>
            <a:endParaRPr lang="en-US" altLang="zh-CN" sz="500" b="0" i="0" dirty="0">
              <a:solidFill>
                <a:srgbClr val="F73131"/>
              </a:solidFill>
              <a:effectLst/>
              <a:latin typeface="Candara" panose="020E0502030303020204" pitchFamily="34" charset="0"/>
            </a:endParaRPr>
          </a:p>
          <a:p>
            <a:r>
              <a:rPr lang="en-US" altLang="zh-CN" sz="600" b="0" i="0" dirty="0">
                <a:solidFill>
                  <a:srgbClr val="F73131"/>
                </a:solidFill>
                <a:effectLst/>
                <a:latin typeface="Arial" panose="020B0604020202020204" pitchFamily="34" charset="0"/>
              </a:rPr>
              <a:t>*Today I</a:t>
            </a:r>
            <a:r>
              <a:rPr lang="zh-CN" altLang="en-US" sz="600" b="0" i="0" dirty="0">
                <a:solidFill>
                  <a:srgbClr val="F73131"/>
                </a:solidFill>
                <a:effectLst/>
                <a:latin typeface="Arial" panose="020B0604020202020204" pitchFamily="34" charset="0"/>
              </a:rPr>
              <a:t>‘</a:t>
            </a:r>
            <a:r>
              <a:rPr lang="en-US" altLang="zh-CN" sz="600" b="0" i="0" dirty="0">
                <a:solidFill>
                  <a:srgbClr val="F73131"/>
                </a:solidFill>
                <a:effectLst/>
                <a:latin typeface="Arial" panose="020B0604020202020204" pitchFamily="34" charset="0"/>
              </a:rPr>
              <a:t>m honored to have the opportunity to be here to share with you our thoughts on </a:t>
            </a:r>
            <a:r>
              <a:rPr lang="en-US" altLang="zh-CN" sz="700" b="0" i="0" dirty="0">
                <a:solidFill>
                  <a:srgbClr val="F73131"/>
                </a:solidFill>
                <a:effectLst/>
                <a:latin typeface="Candara" panose="020E0502030303020204" pitchFamily="34" charset="0"/>
                <a:ea typeface="仓耳今楷03 W04" panose="02020400000000000000" pitchFamily="18" charset="-122"/>
              </a:rPr>
              <a:t>f</a:t>
            </a:r>
            <a:r>
              <a:rPr lang="en-US" altLang="zh-CN" sz="700" b="0" dirty="0">
                <a:latin typeface="Candara" panose="020E0502030303020204" pitchFamily="34" charset="0"/>
                <a:ea typeface="仓耳今楷03 W04" panose="02020400000000000000" pitchFamily="18" charset="-122"/>
              </a:rPr>
              <a:t>oundation models for solving corner cases in autonomous driving.</a:t>
            </a:r>
            <a:endParaRPr lang="en-US" altLang="zh-CN" sz="600" b="0" i="0" dirty="0">
              <a:solidFill>
                <a:srgbClr val="F73131"/>
              </a:solidFill>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40935451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context,</a:t>
            </a:r>
            <a:r>
              <a:rPr lang="en-US" altLang="zh-CN" b="0" dirty="0"/>
              <a:t> </a:t>
            </a:r>
            <a:r>
              <a:rPr lang="en-US" altLang="zh-CN" sz="1600" b="0" i="0" dirty="0">
                <a:solidFill>
                  <a:srgbClr val="333333"/>
                </a:solidFill>
                <a:effectLst/>
                <a:latin typeface="Candara" panose="020E0502030303020204" pitchFamily="34" charset="0"/>
              </a:rPr>
              <a:t>the vision-language model runs at </a:t>
            </a:r>
            <a:r>
              <a:rPr lang="en-US" altLang="zh-CN" sz="1600" b="0" dirty="0">
                <a:latin typeface="Candara" panose="020E0502030303020204" pitchFamily="34" charset="0"/>
              </a:rPr>
              <a:t>low frequency, but still suffers from the limited in-vehicle computing.</a:t>
            </a:r>
            <a:endParaRPr lang="en-US" altLang="zh-CN" b="0" dirty="0"/>
          </a:p>
          <a:p>
            <a:r>
              <a:rPr lang="en-US" altLang="zh-CN" dirty="0"/>
              <a:t>More specifically, </a:t>
            </a:r>
            <a:r>
              <a:rPr lang="en-US" altLang="zh-CN" sz="1600" dirty="0">
                <a:solidFill>
                  <a:srgbClr val="333333"/>
                </a:solidFill>
                <a:latin typeface="Candara" panose="020E0502030303020204" pitchFamily="34" charset="0"/>
              </a:rPr>
              <a:t>solving harder cases relies on complex reasoning, thus requires </a:t>
            </a:r>
            <a:r>
              <a:rPr lang="en-US" altLang="zh-CN" sz="1600" b="0" dirty="0">
                <a:solidFill>
                  <a:srgbClr val="333333"/>
                </a:solidFill>
                <a:latin typeface="Candara" panose="020E0502030303020204" pitchFamily="34" charset="0"/>
              </a:rPr>
              <a:t>more test-time computation</a:t>
            </a:r>
            <a:r>
              <a:rPr lang="en-US" altLang="zh-CN" dirty="0"/>
              <a:t>, just like the recent released o1, which achieves better reasoning with more </a:t>
            </a:r>
            <a:r>
              <a:rPr lang="en-US" altLang="zh-CN" sz="1600" b="0" dirty="0">
                <a:solidFill>
                  <a:srgbClr val="333333"/>
                </a:solidFill>
                <a:latin typeface="Candara" panose="020E0502030303020204" pitchFamily="34" charset="0"/>
              </a:rPr>
              <a:t>test-time computation</a:t>
            </a:r>
            <a:r>
              <a:rPr lang="en-US" altLang="zh-CN" dirty="0"/>
              <a:t>.</a:t>
            </a:r>
          </a:p>
          <a:p>
            <a:r>
              <a:rPr lang="en-US" altLang="zh-CN" dirty="0"/>
              <a:t>C</a:t>
            </a:r>
            <a:r>
              <a:rPr lang="en-US" altLang="zh-CN" sz="1600" dirty="0">
                <a:solidFill>
                  <a:srgbClr val="333333"/>
                </a:solidFill>
                <a:latin typeface="Candara" panose="020E0502030303020204" pitchFamily="34" charset="0"/>
              </a:rPr>
              <a:t>omplex </a:t>
            </a:r>
            <a:r>
              <a:rPr lang="en-US" altLang="zh-CN" sz="1600" b="0" dirty="0">
                <a:solidFill>
                  <a:srgbClr val="333333"/>
                </a:solidFill>
                <a:latin typeface="Candara" panose="020E0502030303020204" pitchFamily="34" charset="0"/>
              </a:rPr>
              <a:t>chain-of-thought reasoning </a:t>
            </a:r>
            <a:r>
              <a:rPr lang="en-US" altLang="zh-CN" sz="1600" dirty="0">
                <a:solidFill>
                  <a:srgbClr val="333333"/>
                </a:solidFill>
                <a:latin typeface="Candara" panose="020E0502030303020204" pitchFamily="34" charset="0"/>
              </a:rPr>
              <a:t>requires a large number of tokens, or multi-round inference.</a:t>
            </a:r>
            <a:endParaRPr lang="en-US" altLang="zh-CN" dirty="0"/>
          </a:p>
          <a:p>
            <a:r>
              <a:rPr lang="en-US" altLang="zh-CN" dirty="0"/>
              <a:t>In addition, these model may failed</a:t>
            </a:r>
            <a:r>
              <a:rPr lang="en-US" altLang="zh-CN" sz="1600" dirty="0">
                <a:solidFill>
                  <a:srgbClr val="333333"/>
                </a:solidFill>
                <a:latin typeface="Candara" panose="020E0502030303020204" pitchFamily="34" charset="0"/>
              </a:rPr>
              <a:t> to handle some </a:t>
            </a:r>
            <a:r>
              <a:rPr lang="en-US" altLang="zh-CN" sz="1600" b="0" dirty="0">
                <a:solidFill>
                  <a:srgbClr val="333333"/>
                </a:solidFill>
                <a:latin typeface="Candara" panose="020E0502030303020204" pitchFamily="34" charset="0"/>
              </a:rPr>
              <a:t>suddenly appeared rare events.</a:t>
            </a:r>
            <a:endParaRPr lang="en-US" altLang="zh-CN" b="0" dirty="0"/>
          </a:p>
          <a:p>
            <a:r>
              <a:rPr lang="en-US" altLang="zh-CN" dirty="0"/>
              <a:t>*Another question, co-optimization of the two models is not an easy work to do.</a:t>
            </a:r>
          </a:p>
          <a:p>
            <a:r>
              <a:rPr lang="en-US" altLang="zh-CN" sz="1600" b="0" i="0" dirty="0">
                <a:solidFill>
                  <a:srgbClr val="333333"/>
                </a:solidFill>
                <a:effectLst/>
                <a:latin typeface="Candara" panose="020E0502030303020204" pitchFamily="34" charset="0"/>
              </a:rPr>
              <a:t>Training them together </a:t>
            </a:r>
            <a:r>
              <a:rPr lang="en-US" altLang="zh-CN" sz="1600" i="0" dirty="0">
                <a:solidFill>
                  <a:srgbClr val="333333"/>
                </a:solidFill>
                <a:effectLst/>
                <a:latin typeface="Candara" panose="020E0502030303020204" pitchFamily="34" charset="0"/>
              </a:rPr>
              <a:t>involves more learning and engineering difficulties.</a:t>
            </a:r>
          </a:p>
          <a:p>
            <a:r>
              <a:rPr lang="en-US" altLang="zh-CN" sz="1600" b="0" i="0" dirty="0">
                <a:solidFill>
                  <a:srgbClr val="333333"/>
                </a:solidFill>
                <a:effectLst/>
                <a:latin typeface="Candara" panose="020E0502030303020204" pitchFamily="34" charset="0"/>
              </a:rPr>
              <a:t>But training them individually</a:t>
            </a:r>
            <a:r>
              <a:rPr lang="en-US" altLang="zh-CN" sz="1600" b="1" i="0" dirty="0">
                <a:solidFill>
                  <a:srgbClr val="333333"/>
                </a:solidFill>
                <a:effectLst/>
                <a:latin typeface="Candara" panose="020E0502030303020204" pitchFamily="34" charset="0"/>
              </a:rPr>
              <a:t> </a:t>
            </a:r>
            <a:r>
              <a:rPr lang="en-US" altLang="zh-CN" sz="1600" i="0" dirty="0">
                <a:solidFill>
                  <a:srgbClr val="333333"/>
                </a:solidFill>
                <a:effectLst/>
                <a:latin typeface="Candara" panose="020E0502030303020204" pitchFamily="34" charset="0"/>
              </a:rPr>
              <a:t>(like passing perception or reasoning results instead of the features) needs additional process and may limit the ability of vision-language models.</a:t>
            </a:r>
            <a:endParaRPr lang="en-US" altLang="zh-CN" dirty="0"/>
          </a:p>
          <a:p>
            <a:r>
              <a:rPr lang="en-US" altLang="zh-CN" dirty="0"/>
              <a:t>Besides, when the two models have conflicts in prediction, such as </a:t>
            </a:r>
            <a:r>
              <a:rPr lang="en-US" altLang="zh-CN" sz="1600" dirty="0">
                <a:solidFill>
                  <a:srgbClr val="333333"/>
                </a:solidFill>
                <a:latin typeface="Candara" panose="020E0502030303020204" pitchFamily="34" charset="0"/>
              </a:rPr>
              <a:t>totally different decisions, </a:t>
            </a:r>
            <a:r>
              <a:rPr lang="en-US" altLang="zh-CN" sz="1600" b="0" dirty="0">
                <a:solidFill>
                  <a:srgbClr val="333333"/>
                </a:solidFill>
                <a:latin typeface="Candara" panose="020E0502030303020204" pitchFamily="34" charset="0"/>
              </a:rPr>
              <a:t>it will be hard to resolve the conflicts. </a:t>
            </a:r>
          </a:p>
          <a:p>
            <a:r>
              <a:rPr lang="en-US" altLang="zh-CN" b="0" dirty="0"/>
              <a:t>It’s unreliable to totally trust the vision-language model because of the </a:t>
            </a:r>
            <a:r>
              <a:rPr lang="en-US" altLang="zh-CN" sz="1600" b="0" dirty="0">
                <a:solidFill>
                  <a:srgbClr val="333333"/>
                </a:solidFill>
                <a:latin typeface="Candara" panose="020E0502030303020204" pitchFamily="34" charset="0"/>
              </a:rPr>
              <a:t>hallucination</a:t>
            </a:r>
            <a:r>
              <a:rPr lang="en-US" altLang="zh-CN" b="0" dirty="0"/>
              <a:t> problem.</a:t>
            </a:r>
          </a:p>
        </p:txBody>
      </p:sp>
      <p:sp>
        <p:nvSpPr>
          <p:cNvPr id="4" name="灯片编号占位符 3"/>
          <p:cNvSpPr>
            <a:spLocks noGrp="1"/>
          </p:cNvSpPr>
          <p:nvPr>
            <p:ph type="sldNum" sz="quarter" idx="5"/>
          </p:nvPr>
        </p:nvSpPr>
        <p:spPr/>
        <p:txBody>
          <a:bodyPr/>
          <a:lstStyle/>
          <a:p>
            <a:fld id="{F07326F3-4732-B74B-9C70-D0992466E499}" type="slidenum">
              <a:rPr lang="en-US" smtClean="0"/>
              <a:t>10</a:t>
            </a:fld>
            <a:endParaRPr lang="en-US"/>
          </a:p>
        </p:txBody>
      </p:sp>
    </p:spTree>
    <p:extLst>
      <p:ext uri="{BB962C8B-B14F-4D97-AF65-F5344CB8AC3E}">
        <p14:creationId xmlns:p14="http://schemas.microsoft.com/office/powerpoint/2010/main" val="3749868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*Third one. Vision-language model for end-to-end driving, where the vision-language model takes multi-sensor inputs and directly </a:t>
            </a:r>
            <a:r>
              <a:rPr lang="en-US" altLang="zh-CN" sz="1600" b="0" dirty="0">
                <a:latin typeface="Candara" panose="020E0502030303020204" pitchFamily="34" charset="0"/>
                <a:ea typeface="仓耳今楷03 W04" panose="02020400000000000000" pitchFamily="18" charset="-122"/>
              </a:rPr>
              <a:t>predicting action or trajectory of ego-vehicles. For example, </a:t>
            </a:r>
          </a:p>
          <a:p>
            <a:r>
              <a:rPr lang="en-US" altLang="zh-CN" dirty="0"/>
              <a:t>*</a:t>
            </a:r>
            <a:r>
              <a:rPr lang="en-US" altLang="zh-CN" dirty="0" err="1"/>
              <a:t>LMDrive</a:t>
            </a:r>
            <a:r>
              <a:rPr lang="en-US" altLang="zh-CN" dirty="0"/>
              <a:t> tokenized the visual inputs with a BEV encoder, and decoding the ego action from the last output token with an extra MLP decoder. </a:t>
            </a:r>
          </a:p>
          <a:p>
            <a:r>
              <a:rPr lang="en-US" altLang="zh-CN" dirty="0"/>
              <a:t>*Another work proposes the </a:t>
            </a:r>
            <a:r>
              <a:rPr lang="en-US" altLang="zh-CN" b="0" dirty="0">
                <a:latin typeface="Candara" panose="020E0502030303020204" pitchFamily="34" charset="0"/>
              </a:rPr>
              <a:t>scene and object-centric tokenization to process</a:t>
            </a:r>
            <a:r>
              <a:rPr lang="en-US" altLang="zh-CN" dirty="0">
                <a:latin typeface="Candara" panose="020E0502030303020204" pitchFamily="34" charset="0"/>
              </a:rPr>
              <a:t> multi-modal inputs.</a:t>
            </a:r>
          </a:p>
          <a:p>
            <a:r>
              <a:rPr lang="en-US" altLang="zh-CN" dirty="0"/>
              <a:t>It predicts ego-trajectory in text-format with chain-of-thought reasoning.</a:t>
            </a:r>
          </a:p>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dirty="0"/>
              <a:t>As a result, it achieves </a:t>
            </a:r>
            <a:r>
              <a:rPr lang="en-US" altLang="zh-CN" b="0" dirty="0">
                <a:latin typeface="Candara" panose="020E0502030303020204" pitchFamily="34" charset="0"/>
              </a:rPr>
              <a:t>better trajectory planning results on long-tail scenarios</a:t>
            </a:r>
            <a:r>
              <a:rPr lang="en-US" altLang="zh-CN" dirty="0"/>
              <a:t>.</a:t>
            </a:r>
          </a:p>
          <a:p>
            <a:endParaRPr lang="en-US" altLang="zh-CN" dirty="0"/>
          </a:p>
        </p:txBody>
      </p:sp>
      <p:sp>
        <p:nvSpPr>
          <p:cNvPr id="4" name="灯片编号占位符 3"/>
          <p:cNvSpPr>
            <a:spLocks noGrp="1"/>
          </p:cNvSpPr>
          <p:nvPr>
            <p:ph type="sldNum" sz="quarter" idx="5"/>
          </p:nvPr>
        </p:nvSpPr>
        <p:spPr/>
        <p:txBody>
          <a:bodyPr/>
          <a:lstStyle/>
          <a:p>
            <a:fld id="{F07326F3-4732-B74B-9C70-D0992466E499}" type="slidenum">
              <a:rPr lang="en-US" smtClean="0"/>
              <a:t>11</a:t>
            </a:fld>
            <a:endParaRPr lang="en-US"/>
          </a:p>
        </p:txBody>
      </p:sp>
    </p:spTree>
    <p:extLst>
      <p:ext uri="{BB962C8B-B14F-4D97-AF65-F5344CB8AC3E}">
        <p14:creationId xmlns:p14="http://schemas.microsoft.com/office/powerpoint/2010/main" val="2577018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sz="1600" dirty="0">
                <a:solidFill>
                  <a:srgbClr val="333333"/>
                </a:solidFill>
                <a:latin typeface="Candara" panose="020E0502030303020204" pitchFamily="34" charset="0"/>
              </a:rPr>
              <a:t>*For this case, we are essentially doing the v</a:t>
            </a:r>
            <a:r>
              <a:rPr lang="en-US" altLang="zh-CN" sz="1600" b="0" i="0" dirty="0">
                <a:solidFill>
                  <a:srgbClr val="333333"/>
                </a:solidFill>
                <a:effectLst/>
                <a:latin typeface="Candara" panose="020E0502030303020204" pitchFamily="34" charset="0"/>
              </a:rPr>
              <a:t>ision-language-action</a:t>
            </a:r>
            <a:r>
              <a:rPr lang="en-US" altLang="zh-CN" sz="1600" dirty="0">
                <a:solidFill>
                  <a:srgbClr val="333333"/>
                </a:solidFill>
                <a:latin typeface="Candara" panose="020E0502030303020204" pitchFamily="34" charset="0"/>
              </a:rPr>
              <a:t> alignment, which is much more challenging.</a:t>
            </a:r>
          </a:p>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sz="1600" dirty="0">
                <a:solidFill>
                  <a:srgbClr val="333333"/>
                </a:solidFill>
                <a:latin typeface="Candara" panose="020E0502030303020204" pitchFamily="34" charset="0"/>
              </a:rPr>
              <a:t>One critical problem is the shortage of language-labeled training data in driving scenarios.</a:t>
            </a:r>
          </a:p>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sz="1600" dirty="0">
                <a:solidFill>
                  <a:srgbClr val="333333"/>
                </a:solidFill>
                <a:latin typeface="Candara" panose="020E0502030303020204" pitchFamily="34" charset="0"/>
              </a:rPr>
              <a:t>*Again, the issue of computational cost, becomes more serious in this case.</a:t>
            </a:r>
          </a:p>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sz="1600" dirty="0">
                <a:solidFill>
                  <a:srgbClr val="333333"/>
                </a:solidFill>
                <a:latin typeface="Candara" panose="020E0502030303020204" pitchFamily="34" charset="0"/>
              </a:rPr>
              <a:t>The requirement of real-time inference severely limits the </a:t>
            </a:r>
            <a:r>
              <a:rPr lang="en-US" altLang="zh-CN" sz="1600" b="0" dirty="0">
                <a:solidFill>
                  <a:srgbClr val="333333"/>
                </a:solidFill>
                <a:latin typeface="Candara" panose="020E0502030303020204" pitchFamily="34" charset="0"/>
              </a:rPr>
              <a:t>model size and the number of autoregressive tokens.</a:t>
            </a:r>
          </a:p>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sz="1600" dirty="0">
                <a:solidFill>
                  <a:srgbClr val="333333"/>
                </a:solidFill>
                <a:latin typeface="Candara" panose="020E0502030303020204" pitchFamily="34" charset="0"/>
              </a:rPr>
              <a:t>*And there is another problem: how to </a:t>
            </a:r>
            <a:r>
              <a:rPr lang="en-US" altLang="zh-CN" sz="1600" b="0" dirty="0">
                <a:solidFill>
                  <a:srgbClr val="333333"/>
                </a:solidFill>
                <a:latin typeface="Candara" panose="020E0502030303020204" pitchFamily="34" charset="0"/>
              </a:rPr>
              <a:t>decode the </a:t>
            </a:r>
            <a:r>
              <a:rPr lang="en-US" altLang="zh-CN" sz="1600" b="0" dirty="0">
                <a:latin typeface="Candara" panose="020E0502030303020204" pitchFamily="34" charset="0"/>
                <a:ea typeface="仓耳今楷03 W04" panose="02020400000000000000" pitchFamily="18" charset="-122"/>
              </a:rPr>
              <a:t>action or trajectory of ego-vehicle.</a:t>
            </a:r>
            <a:endParaRPr lang="en-US" altLang="zh-CN" sz="1600" b="0" dirty="0">
              <a:solidFill>
                <a:srgbClr val="333333"/>
              </a:solidFill>
              <a:latin typeface="Candara" panose="020E0502030303020204" pitchFamily="34" charset="0"/>
            </a:endParaRPr>
          </a:p>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sz="1600" dirty="0">
                <a:solidFill>
                  <a:srgbClr val="333333"/>
                </a:solidFill>
                <a:latin typeface="Candara" panose="020E0502030303020204" pitchFamily="34" charset="0"/>
              </a:rPr>
              <a:t>The two methods just introduced use different ways to decode, and they each have their drawbacks.</a:t>
            </a:r>
          </a:p>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sz="1600" b="0" dirty="0">
                <a:solidFill>
                  <a:srgbClr val="333333"/>
                </a:solidFill>
                <a:latin typeface="Candara" panose="020E0502030303020204" pitchFamily="34" charset="0"/>
              </a:rPr>
              <a:t>On the one hand, modeling trajectory as text </a:t>
            </a:r>
            <a:r>
              <a:rPr lang="en-US" altLang="zh-CN" sz="1600" dirty="0">
                <a:solidFill>
                  <a:srgbClr val="333333"/>
                </a:solidFill>
                <a:latin typeface="Candara" panose="020E0502030303020204" pitchFamily="34" charset="0"/>
              </a:rPr>
              <a:t>involves a large number of output tokens. As we all know, large-language models are usually not good at numeric calculation. The predicted trajectory may be unreliable due to hallucination.</a:t>
            </a:r>
          </a:p>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sz="1600" dirty="0">
                <a:solidFill>
                  <a:srgbClr val="333333"/>
                </a:solidFill>
                <a:latin typeface="Candara" panose="020E0502030303020204" pitchFamily="34" charset="0"/>
              </a:rPr>
              <a:t>On the other hand, </a:t>
            </a:r>
            <a:r>
              <a:rPr lang="en-US" altLang="zh-CN" sz="1600" b="0" dirty="0">
                <a:solidFill>
                  <a:srgbClr val="333333"/>
                </a:solidFill>
                <a:latin typeface="Candara" panose="020E0502030303020204" pitchFamily="34" charset="0"/>
              </a:rPr>
              <a:t>applying an extra decoder successfully </a:t>
            </a:r>
            <a:r>
              <a:rPr lang="en-US" altLang="zh-CN" sz="1600" dirty="0">
                <a:solidFill>
                  <a:srgbClr val="333333"/>
                </a:solidFill>
                <a:latin typeface="Candara" panose="020E0502030303020204" pitchFamily="34" charset="0"/>
              </a:rPr>
              <a:t>reduces the number of output tokens, but raises new challenges to the learned representation of the tokens.</a:t>
            </a:r>
          </a:p>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sz="1600" dirty="0">
                <a:solidFill>
                  <a:srgbClr val="333333"/>
                </a:solidFill>
                <a:latin typeface="Candara" panose="020E0502030303020204" pitchFamily="34" charset="0"/>
              </a:rPr>
              <a:t>How to model trajectories in a language model is still an unsolved problem. </a:t>
            </a:r>
          </a:p>
        </p:txBody>
      </p:sp>
      <p:sp>
        <p:nvSpPr>
          <p:cNvPr id="4" name="灯片编号占位符 3"/>
          <p:cNvSpPr>
            <a:spLocks noGrp="1"/>
          </p:cNvSpPr>
          <p:nvPr>
            <p:ph type="sldNum" sz="quarter" idx="5"/>
          </p:nvPr>
        </p:nvSpPr>
        <p:spPr/>
        <p:txBody>
          <a:bodyPr/>
          <a:lstStyle/>
          <a:p>
            <a:fld id="{F07326F3-4732-B74B-9C70-D0992466E499}" type="slidenum">
              <a:rPr lang="en-US" smtClean="0"/>
              <a:t>12</a:t>
            </a:fld>
            <a:endParaRPr lang="en-US"/>
          </a:p>
        </p:txBody>
      </p:sp>
    </p:spTree>
    <p:extLst>
      <p:ext uri="{BB962C8B-B14F-4D97-AF65-F5344CB8AC3E}">
        <p14:creationId xmlns:p14="http://schemas.microsoft.com/office/powerpoint/2010/main" val="2239508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*Solving corner cases with vision-language model is a promising approach, but there are some inherent challenges.</a:t>
            </a:r>
          </a:p>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sz="1600" b="0" dirty="0">
                <a:latin typeface="Candara" panose="020E0502030303020204" pitchFamily="34" charset="0"/>
              </a:rPr>
              <a:t>In these methods, knowledge mostly comes from the pre-training text corpus. Alignment for driving scenario is not easy.</a:t>
            </a:r>
            <a:endParaRPr lang="en-US" altLang="zh-CN" b="0" dirty="0"/>
          </a:p>
          <a:p>
            <a:r>
              <a:rPr lang="en-US" altLang="zh-CN" dirty="0"/>
              <a:t>*Therefore, another ambitious goal is to build the driving-native foundation models, called the Driving World Model.</a:t>
            </a:r>
          </a:p>
          <a:p>
            <a:r>
              <a:rPr lang="en-US" altLang="zh-CN" dirty="0"/>
              <a:t>The previous speakers have also touched on this topic.</a:t>
            </a:r>
          </a:p>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dirty="0"/>
              <a:t>This direction is still rather preliminary, and we roughly divide it into two topics, </a:t>
            </a:r>
            <a:r>
              <a:rPr lang="en-US" altLang="zh-CN" b="0" i="0" dirty="0">
                <a:solidFill>
                  <a:srgbClr val="333333"/>
                </a:solidFill>
                <a:effectLst/>
                <a:latin typeface="Candara" panose="020E0502030303020204" pitchFamily="34" charset="0"/>
              </a:rPr>
              <a:t>world model as driving simulator, and world model for end-to-end driving</a:t>
            </a:r>
            <a:r>
              <a:rPr lang="en-US" altLang="zh-CN" b="0" dirty="0"/>
              <a:t>.</a:t>
            </a:r>
            <a:endParaRPr lang="zh-CN" altLang="en-US" b="0" dirty="0"/>
          </a:p>
        </p:txBody>
      </p:sp>
      <p:sp>
        <p:nvSpPr>
          <p:cNvPr id="4" name="灯片编号占位符 3"/>
          <p:cNvSpPr>
            <a:spLocks noGrp="1"/>
          </p:cNvSpPr>
          <p:nvPr>
            <p:ph type="sldNum" sz="quarter" idx="5"/>
          </p:nvPr>
        </p:nvSpPr>
        <p:spPr/>
        <p:txBody>
          <a:bodyPr/>
          <a:lstStyle/>
          <a:p>
            <a:fld id="{F07326F3-4732-B74B-9C70-D0992466E499}" type="slidenum">
              <a:rPr lang="en-US" smtClean="0"/>
              <a:t>13</a:t>
            </a:fld>
            <a:endParaRPr lang="en-US"/>
          </a:p>
        </p:txBody>
      </p:sp>
    </p:spTree>
    <p:extLst>
      <p:ext uri="{BB962C8B-B14F-4D97-AF65-F5344CB8AC3E}">
        <p14:creationId xmlns:p14="http://schemas.microsoft.com/office/powerpoint/2010/main" val="16951025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application of generative models, such as diffusion model to do video generation for driving scenes is a direction that has received a lot of attention in the past year.</a:t>
            </a:r>
          </a:p>
          <a:p>
            <a:r>
              <a:rPr lang="en-US" altLang="zh-CN" dirty="0"/>
              <a:t>The key behind these method is to generate 2d or 3d future scenes with world models.</a:t>
            </a:r>
          </a:p>
          <a:p>
            <a:r>
              <a:rPr lang="en-US" altLang="zh-CN" dirty="0"/>
              <a:t>*The main usage includes the </a:t>
            </a:r>
            <a:r>
              <a:rPr lang="en-US" altLang="zh-CN" sz="1600" b="0" dirty="0">
                <a:latin typeface="Candara" panose="020E0502030303020204" pitchFamily="34" charset="0"/>
                <a:ea typeface="仓耳今楷03 W04" panose="02020400000000000000" pitchFamily="18" charset="-122"/>
              </a:rPr>
              <a:t>generation of novel views, and the generation of corner cases.</a:t>
            </a:r>
            <a:endParaRPr lang="en-US" altLang="zh-CN" b="0" dirty="0"/>
          </a:p>
          <a:p>
            <a:r>
              <a:rPr lang="en-US" altLang="zh-CN" dirty="0"/>
              <a:t>A notable trend is that the generated content is becoming richer and richer, ranging from 2d to 3d, and so on.</a:t>
            </a:r>
          </a:p>
        </p:txBody>
      </p:sp>
      <p:sp>
        <p:nvSpPr>
          <p:cNvPr id="4" name="灯片编号占位符 3"/>
          <p:cNvSpPr>
            <a:spLocks noGrp="1"/>
          </p:cNvSpPr>
          <p:nvPr>
            <p:ph type="sldNum" sz="quarter" idx="5"/>
          </p:nvPr>
        </p:nvSpPr>
        <p:spPr/>
        <p:txBody>
          <a:bodyPr/>
          <a:lstStyle/>
          <a:p>
            <a:fld id="{F07326F3-4732-B74B-9C70-D0992466E499}" type="slidenum">
              <a:rPr lang="en-US" smtClean="0"/>
              <a:t>14</a:t>
            </a:fld>
            <a:endParaRPr lang="en-US"/>
          </a:p>
        </p:txBody>
      </p:sp>
    </p:spTree>
    <p:extLst>
      <p:ext uri="{BB962C8B-B14F-4D97-AF65-F5344CB8AC3E}">
        <p14:creationId xmlns:p14="http://schemas.microsoft.com/office/powerpoint/2010/main" val="1528262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dirty="0"/>
              <a:t>However, </a:t>
            </a:r>
            <a:r>
              <a:rPr lang="en-US" altLang="zh-CN" sz="1600" b="0" dirty="0">
                <a:latin typeface="Candara" panose="020E0502030303020204" pitchFamily="34" charset="0"/>
                <a:ea typeface="仓耳今楷03 W04" panose="02020400000000000000" pitchFamily="18" charset="-122"/>
              </a:rPr>
              <a:t>high-quality controllable generation is still challenging.</a:t>
            </a:r>
            <a:r>
              <a:rPr lang="zh-CN" altLang="en-US" dirty="0"/>
              <a:t> </a:t>
            </a:r>
            <a:endParaRPr lang="en-US" altLang="zh-CN" dirty="0"/>
          </a:p>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dirty="0"/>
              <a:t>It requires the </a:t>
            </a:r>
            <a:r>
              <a:rPr lang="en-US" altLang="zh-CN" sz="1600" dirty="0">
                <a:latin typeface="Candara" panose="020E0502030303020204" pitchFamily="34" charset="0"/>
                <a:ea typeface="仓耳今楷03 W04" panose="02020400000000000000" pitchFamily="18" charset="-122"/>
              </a:rPr>
              <a:t>spatial-temporal consistency, and the following of the given instruction and physical rules.</a:t>
            </a:r>
            <a:endParaRPr lang="en-US" altLang="zh-CN" dirty="0"/>
          </a:p>
          <a:p>
            <a:r>
              <a:rPr lang="en-US" altLang="zh-CN" dirty="0"/>
              <a:t>Another problem is the generation cost, </a:t>
            </a:r>
            <a:r>
              <a:rPr lang="en-US" altLang="zh-CN" sz="1600" dirty="0">
                <a:latin typeface="Candara" panose="020E0502030303020204" pitchFamily="34" charset="0"/>
                <a:ea typeface="仓耳今楷03 W04" panose="02020400000000000000" pitchFamily="18" charset="-122"/>
              </a:rPr>
              <a:t>excessive computational cost makes the neural simulator impractical.</a:t>
            </a:r>
            <a:endParaRPr lang="zh-CN" altLang="en-US" dirty="0"/>
          </a:p>
        </p:txBody>
      </p:sp>
      <p:sp>
        <p:nvSpPr>
          <p:cNvPr id="4" name="灯片编号占位符 3"/>
          <p:cNvSpPr>
            <a:spLocks noGrp="1"/>
          </p:cNvSpPr>
          <p:nvPr>
            <p:ph type="sldNum" sz="quarter" idx="5"/>
          </p:nvPr>
        </p:nvSpPr>
        <p:spPr/>
        <p:txBody>
          <a:bodyPr/>
          <a:lstStyle/>
          <a:p>
            <a:fld id="{F07326F3-4732-B74B-9C70-D0992466E499}" type="slidenum">
              <a:rPr lang="en-US" smtClean="0"/>
              <a:t>15</a:t>
            </a:fld>
            <a:endParaRPr lang="en-US"/>
          </a:p>
        </p:txBody>
      </p:sp>
    </p:spTree>
    <p:extLst>
      <p:ext uri="{BB962C8B-B14F-4D97-AF65-F5344CB8AC3E}">
        <p14:creationId xmlns:p14="http://schemas.microsoft.com/office/powerpoint/2010/main" val="6278399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*Another direction is world model for end-to-end driving, but it's still in the very preliminary stages.</a:t>
            </a:r>
          </a:p>
          <a:p>
            <a:r>
              <a:rPr lang="en-US" altLang="zh-CN" dirty="0"/>
              <a:t>Some approaches have explored predicting future actions while generating future frames.</a:t>
            </a:r>
          </a:p>
          <a:p>
            <a:r>
              <a:rPr lang="en-US" altLang="zh-CN" dirty="0"/>
              <a:t>*We think the logic behind this is reasonable. The features needed to generate accurate future frames may contain rich geometry and semantics that could potentially be used for action prediction.</a:t>
            </a:r>
            <a:endParaRPr lang="zh-CN" altLang="en-US" dirty="0"/>
          </a:p>
        </p:txBody>
      </p:sp>
      <p:sp>
        <p:nvSpPr>
          <p:cNvPr id="4" name="灯片编号占位符 3"/>
          <p:cNvSpPr>
            <a:spLocks noGrp="1"/>
          </p:cNvSpPr>
          <p:nvPr>
            <p:ph type="sldNum" sz="quarter" idx="5"/>
          </p:nvPr>
        </p:nvSpPr>
        <p:spPr/>
        <p:txBody>
          <a:bodyPr/>
          <a:lstStyle/>
          <a:p>
            <a:fld id="{F07326F3-4732-B74B-9C70-D0992466E499}" type="slidenum">
              <a:rPr lang="en-US" smtClean="0"/>
              <a:t>16</a:t>
            </a:fld>
            <a:endParaRPr lang="en-US"/>
          </a:p>
        </p:txBody>
      </p:sp>
    </p:spTree>
    <p:extLst>
      <p:ext uri="{BB962C8B-B14F-4D97-AF65-F5344CB8AC3E}">
        <p14:creationId xmlns:p14="http://schemas.microsoft.com/office/powerpoint/2010/main" val="558891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I just said, this direction is still in a very preliminary stage and is still a long way from real-time end-to-end driving.</a:t>
            </a:r>
          </a:p>
          <a:p>
            <a:r>
              <a:rPr lang="en-US" altLang="zh-CN" dirty="0"/>
              <a:t>But we call for world models as the next-generation architecture of end-to-end driving.</a:t>
            </a:r>
          </a:p>
          <a:p>
            <a:r>
              <a:rPr lang="en-US" altLang="zh-CN" dirty="0"/>
              <a:t>*The logic behind this is: </a:t>
            </a:r>
            <a:r>
              <a:rPr lang="en-US" altLang="zh-CN" sz="1600" dirty="0">
                <a:latin typeface="Candara" panose="020E0502030303020204" pitchFamily="34" charset="0"/>
                <a:ea typeface="仓耳今楷03 W04" panose="02020400000000000000" pitchFamily="18" charset="-122"/>
              </a:rPr>
              <a:t>a good world model representation is potential to make better planning</a:t>
            </a:r>
            <a:r>
              <a:rPr lang="en-US" altLang="zh-CN" dirty="0"/>
              <a:t>, but </a:t>
            </a:r>
            <a:r>
              <a:rPr lang="en-US" altLang="zh-CN" sz="1600" dirty="0">
                <a:latin typeface="Candara" panose="020E0502030303020204" pitchFamily="34" charset="0"/>
                <a:ea typeface="仓耳今楷03 W04" panose="02020400000000000000" pitchFamily="18" charset="-122"/>
              </a:rPr>
              <a:t>it’s not necessarily to reconstruct accurate future frames for end-to-end driving.</a:t>
            </a:r>
            <a:endParaRPr lang="en-US" altLang="zh-CN" dirty="0"/>
          </a:p>
          <a:p>
            <a:r>
              <a:rPr lang="en-US" altLang="zh-CN" dirty="0"/>
              <a:t>*To realize this goal, it’s crucial to have properly defined intermediate states and the corresponded state transition algorithms.</a:t>
            </a:r>
            <a:endParaRPr lang="zh-CN" altLang="en-US" dirty="0"/>
          </a:p>
        </p:txBody>
      </p:sp>
      <p:sp>
        <p:nvSpPr>
          <p:cNvPr id="4" name="灯片编号占位符 3"/>
          <p:cNvSpPr>
            <a:spLocks noGrp="1"/>
          </p:cNvSpPr>
          <p:nvPr>
            <p:ph type="sldNum" sz="quarter" idx="5"/>
          </p:nvPr>
        </p:nvSpPr>
        <p:spPr/>
        <p:txBody>
          <a:bodyPr/>
          <a:lstStyle/>
          <a:p>
            <a:fld id="{F07326F3-4732-B74B-9C70-D0992466E499}" type="slidenum">
              <a:rPr lang="en-US" smtClean="0"/>
              <a:t>17</a:t>
            </a:fld>
            <a:endParaRPr lang="en-US"/>
          </a:p>
        </p:txBody>
      </p:sp>
    </p:spTree>
    <p:extLst>
      <p:ext uri="{BB962C8B-B14F-4D97-AF65-F5344CB8AC3E}">
        <p14:creationId xmlns:p14="http://schemas.microsoft.com/office/powerpoint/2010/main" val="40950346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dirty="0"/>
              <a:t>*For a brief summary </a:t>
            </a:r>
            <a:r>
              <a:rPr lang="en-US" altLang="zh-CN" b="0" i="0" dirty="0">
                <a:solidFill>
                  <a:srgbClr val="333333"/>
                </a:solidFill>
                <a:effectLst/>
                <a:latin typeface="Arial" panose="020B0604020202020204" pitchFamily="34" charset="0"/>
              </a:rPr>
              <a:t>of </a:t>
            </a:r>
            <a:r>
              <a:rPr lang="en-US" altLang="zh-CN" b="0" i="0" dirty="0">
                <a:solidFill>
                  <a:srgbClr val="F73131"/>
                </a:solidFill>
                <a:effectLst/>
                <a:latin typeface="Arial" panose="020B0604020202020204" pitchFamily="34" charset="0"/>
              </a:rPr>
              <a:t>what</a:t>
            </a:r>
            <a:r>
              <a:rPr lang="en-US" altLang="zh-CN" b="0" i="0" dirty="0">
                <a:solidFill>
                  <a:srgbClr val="333333"/>
                </a:solidFill>
                <a:effectLst/>
                <a:latin typeface="Arial" panose="020B0604020202020204" pitchFamily="34" charset="0"/>
              </a:rPr>
              <a:t> </a:t>
            </a:r>
            <a:r>
              <a:rPr lang="en-US" altLang="zh-CN" b="0" i="0" dirty="0">
                <a:solidFill>
                  <a:srgbClr val="F73131"/>
                </a:solidFill>
                <a:effectLst/>
                <a:latin typeface="Arial" panose="020B0604020202020204" pitchFamily="34" charset="0"/>
              </a:rPr>
              <a:t>we</a:t>
            </a:r>
            <a:r>
              <a:rPr lang="en-US" altLang="zh-CN" b="0" i="0" dirty="0">
                <a:solidFill>
                  <a:srgbClr val="333333"/>
                </a:solidFill>
                <a:effectLst/>
                <a:latin typeface="Arial" panose="020B0604020202020204" pitchFamily="34" charset="0"/>
              </a:rPr>
              <a:t> have discussed today,</a:t>
            </a:r>
            <a:r>
              <a:rPr lang="en-US" altLang="zh-CN" dirty="0"/>
              <a:t> </a:t>
            </a:r>
            <a:r>
              <a:rPr lang="en-US" altLang="zh-CN" sz="1600" b="0" dirty="0">
                <a:latin typeface="Candara" panose="020E0502030303020204" pitchFamily="34" charset="0"/>
                <a:ea typeface="仓耳今楷03 W04" panose="02020400000000000000" pitchFamily="18" charset="-122"/>
              </a:rPr>
              <a:t>foundation models provide new ways to solve corner cases for autonomous driving,</a:t>
            </a:r>
            <a:r>
              <a:rPr lang="zh-CN" altLang="en-US" sz="1600" b="0" dirty="0">
                <a:latin typeface="Candara" panose="020E0502030303020204" pitchFamily="34" charset="0"/>
                <a:ea typeface="仓耳今楷03 W04" panose="02020400000000000000" pitchFamily="18" charset="-122"/>
              </a:rPr>
              <a:t> </a:t>
            </a:r>
            <a:r>
              <a:rPr lang="en-US" altLang="zh-CN" sz="1600" b="0" dirty="0">
                <a:latin typeface="Candara" panose="020E0502030303020204" pitchFamily="34" charset="0"/>
                <a:ea typeface="仓耳今楷03 W04" panose="02020400000000000000" pitchFamily="18" charset="-122"/>
              </a:rPr>
              <a:t>but it is still challenging to make them work in practice.</a:t>
            </a:r>
            <a:endParaRPr lang="en-US" altLang="zh-CN" b="0" dirty="0"/>
          </a:p>
          <a:p>
            <a:r>
              <a:rPr lang="en-US" altLang="zh-CN" sz="1600" dirty="0">
                <a:latin typeface="仓耳今楷03 W04" panose="02020400000000000000" pitchFamily="18" charset="-122"/>
                <a:ea typeface="仓耳今楷03 W04" panose="02020400000000000000" pitchFamily="18" charset="-122"/>
              </a:rPr>
              <a:t>*It is hoped to discuss and </a:t>
            </a:r>
            <a:r>
              <a:rPr lang="en-US" altLang="zh-CN" sz="1600" dirty="0">
                <a:effectLst/>
                <a:latin typeface="Times New Roman" panose="02020603050405020304" pitchFamily="18" charset="0"/>
                <a:ea typeface="宋体" panose="02010600030101010101" pitchFamily="2" charset="-122"/>
              </a:rPr>
              <a:t>collaborate</a:t>
            </a:r>
            <a:r>
              <a:rPr lang="en-US" altLang="zh-CN" sz="1600" dirty="0">
                <a:latin typeface="仓耳今楷03 W04" panose="02020400000000000000" pitchFamily="18" charset="-122"/>
                <a:ea typeface="仓耳今楷03 W04" panose="02020400000000000000" pitchFamily="18" charset="-122"/>
              </a:rPr>
              <a:t> with the community of computer vision to solve these challenges.</a:t>
            </a:r>
          </a:p>
        </p:txBody>
      </p:sp>
      <p:sp>
        <p:nvSpPr>
          <p:cNvPr id="4" name="灯片编号占位符 3"/>
          <p:cNvSpPr>
            <a:spLocks noGrp="1"/>
          </p:cNvSpPr>
          <p:nvPr>
            <p:ph type="sldNum" sz="quarter" idx="5"/>
          </p:nvPr>
        </p:nvSpPr>
        <p:spPr/>
        <p:txBody>
          <a:bodyPr/>
          <a:lstStyle/>
          <a:p>
            <a:fld id="{F07326F3-4732-B74B-9C70-D0992466E499}" type="slidenum">
              <a:rPr lang="en-US" smtClean="0"/>
              <a:t>18</a:t>
            </a:fld>
            <a:endParaRPr lang="en-US"/>
          </a:p>
        </p:txBody>
      </p:sp>
    </p:spTree>
    <p:extLst>
      <p:ext uri="{BB962C8B-B14F-4D97-AF65-F5344CB8AC3E}">
        <p14:creationId xmlns:p14="http://schemas.microsoft.com/office/powerpoint/2010/main" val="17832937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pPr>
            <a:r>
              <a:rPr lang="en-US" altLang="zh-CN" sz="1800" dirty="0">
                <a:effectLst/>
                <a:latin typeface="Times New Roman" panose="02020603050405020304" pitchFamily="18" charset="0"/>
                <a:ea typeface="宋体" panose="02010600030101010101" pitchFamily="2" charset="-122"/>
              </a:rPr>
              <a:t>*And lastly, Huawei is a gold sponsor of ECCV this year.</a:t>
            </a:r>
          </a:p>
          <a:p>
            <a:pPr algn="just">
              <a:lnSpc>
                <a:spcPct val="150000"/>
              </a:lnSpc>
            </a:pPr>
            <a:r>
              <a:rPr lang="en-US" altLang="zh-CN" sz="1800" dirty="0">
                <a:effectLst/>
                <a:latin typeface="Times New Roman" panose="02020603050405020304" pitchFamily="18" charset="0"/>
                <a:ea typeface="宋体" panose="02010600030101010101" pitchFamily="2" charset="-122"/>
              </a:rPr>
              <a:t>We have set up a booth at Stand-52 of level-0. </a:t>
            </a:r>
          </a:p>
          <a:p>
            <a:pPr algn="just">
              <a:lnSpc>
                <a:spcPct val="150000"/>
              </a:lnSpc>
            </a:pPr>
            <a:r>
              <a:rPr lang="en-US" altLang="zh-CN" sz="1800" dirty="0">
                <a:effectLst/>
                <a:latin typeface="Times New Roman" panose="02020603050405020304" pitchFamily="18" charset="0"/>
                <a:ea typeface="宋体" panose="02010600030101010101" pitchFamily="2" charset="-122"/>
              </a:rPr>
              <a:t>You are most welcome to visit us at our booth, we will be showcasing our latest innovations in the field of computer vision, discussing challenges, and exploring potential collaborations.</a:t>
            </a:r>
          </a:p>
          <a:p>
            <a:pPr algn="just">
              <a:lnSpc>
                <a:spcPct val="150000"/>
              </a:lnSpc>
            </a:pPr>
            <a:r>
              <a:rPr lang="en-US" altLang="zh-CN" sz="1800" dirty="0">
                <a:effectLst/>
                <a:latin typeface="Times New Roman" panose="02020603050405020304" pitchFamily="18" charset="0"/>
                <a:ea typeface="宋体" panose="02010600030101010101" pitchFamily="2" charset="-122"/>
              </a:rPr>
              <a:t>*Additionally, we are looking for talented individuals who are passionate about pushing the boundaries of computer vision and autonomous driving. If you or anyone you know might be interested in joining us, please feel free to drop by our booth for more information or visit our career pages.</a:t>
            </a:r>
          </a:p>
        </p:txBody>
      </p:sp>
      <p:sp>
        <p:nvSpPr>
          <p:cNvPr id="4" name="灯片编号占位符 3"/>
          <p:cNvSpPr>
            <a:spLocks noGrp="1"/>
          </p:cNvSpPr>
          <p:nvPr>
            <p:ph type="sldNum" sz="quarter" idx="5"/>
          </p:nvPr>
        </p:nvSpPr>
        <p:spPr/>
        <p:txBody>
          <a:bodyPr/>
          <a:lstStyle/>
          <a:p>
            <a:fld id="{F07326F3-4732-B74B-9C70-D0992466E499}" type="slidenum">
              <a:rPr lang="en-US" smtClean="0"/>
              <a:t>19</a:t>
            </a:fld>
            <a:endParaRPr lang="en-US"/>
          </a:p>
        </p:txBody>
      </p:sp>
    </p:spTree>
    <p:extLst>
      <p:ext uri="{BB962C8B-B14F-4D97-AF65-F5344CB8AC3E}">
        <p14:creationId xmlns:p14="http://schemas.microsoft.com/office/powerpoint/2010/main" val="3611320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500" baseline="0" dirty="0"/>
              <a:t>*First is a short page introducing Huawei </a:t>
            </a:r>
            <a:r>
              <a:rPr kumimoji="0" lang="en-US" altLang="zh-CN" sz="1400" b="0" i="0" u="none" strike="noStrike" kern="1200" cap="none" spc="0" normalizeH="0" baseline="0" noProof="0" dirty="0">
                <a:ln>
                  <a:noFill/>
                </a:ln>
                <a:solidFill>
                  <a:srgbClr val="1D1D1A"/>
                </a:solidFill>
                <a:effectLst/>
                <a:uLnTx/>
                <a:uFillTx/>
                <a:latin typeface="Candara" panose="020E0502030303020204" pitchFamily="34" charset="0"/>
                <a:ea typeface="仓耳今楷03 W04" panose="02020400000000000000" pitchFamily="18" charset="-122"/>
                <a:cs typeface="Arial" panose="020B0604020202020204" pitchFamily="34" charset="0"/>
              </a:rPr>
              <a:t>intelligent automotive solution business unit</a:t>
            </a:r>
            <a:r>
              <a:rPr lang="en-US" altLang="zh-CN" sz="500" baseline="0" dirty="0"/>
              <a:t>, our mission is </a:t>
            </a:r>
            <a:r>
              <a:rPr lang="en-US" altLang="zh-CN" sz="500" dirty="0">
                <a:latin typeface="Candara" panose="020E0502030303020204" pitchFamily="34" charset="0"/>
                <a:ea typeface="仓耳今楷03 W04" panose="02020400000000000000" pitchFamily="18" charset="-122"/>
              </a:rPr>
              <a:t>working with partners to empower intelligent development of the automotive industry.</a:t>
            </a:r>
            <a:r>
              <a:rPr lang="en-US" altLang="zh-CN" sz="500" baseline="0" dirty="0"/>
              <a:t> </a:t>
            </a:r>
          </a:p>
          <a:p>
            <a:r>
              <a:rPr lang="en-US" altLang="zh-CN" sz="500" baseline="0" dirty="0"/>
              <a:t>We have a broad scope of business, including … and so on.</a:t>
            </a:r>
          </a:p>
          <a:p>
            <a:r>
              <a:rPr lang="en-US" altLang="zh-CN" sz="500" baseline="0" dirty="0"/>
              <a:t>*For autonomous driving, we have recently launched a new architecture of advanced driving system, which achieves </a:t>
            </a:r>
          </a:p>
          <a:p>
            <a:pPr marL="0" marR="0" lvl="0" indent="0" algn="l" defTabSz="1219304" rtl="0" eaLnBrk="1" fontAlgn="auto" latinLnBrk="0" hangingPunct="1">
              <a:lnSpc>
                <a:spcPct val="100000"/>
              </a:lnSpc>
              <a:spcBef>
                <a:spcPts val="0"/>
              </a:spcBef>
              <a:spcAft>
                <a:spcPts val="0"/>
              </a:spcAft>
              <a:buClrTx/>
              <a:buSzTx/>
              <a:buFontTx/>
              <a:buNone/>
              <a:tabLst/>
              <a:defRPr/>
            </a:pPr>
            <a:r>
              <a:rPr kumimoji="0" lang="en-US" altLang="zh-CN" sz="500" b="0" i="0" u="none" strike="noStrike" kern="1200" cap="none" spc="0" normalizeH="0" baseline="0" noProof="0" dirty="0">
                <a:ln>
                  <a:noFill/>
                </a:ln>
                <a:solidFill>
                  <a:srgbClr val="DDDDDD">
                    <a:lumMod val="25000"/>
                  </a:srgbClr>
                </a:solidFill>
                <a:effectLst/>
                <a:uLnTx/>
                <a:uFillTx/>
                <a:latin typeface="Arial" panose="020B0604020202020204" pitchFamily="34" charset="0"/>
                <a:ea typeface="Arial" panose="020B0604020202020204" pitchFamily="34" charset="0"/>
                <a:cs typeface="Arial" panose="020B0604020202020204" pitchFamily="34" charset="0"/>
              </a:rPr>
              <a:t>s</a:t>
            </a:r>
            <a:r>
              <a:rPr kumimoji="0" lang="en-US" altLang="zh-CN" sz="500" b="0" i="0" u="none" strike="noStrike" kern="1200" cap="none" spc="0" normalizeH="0" baseline="0" noProof="0" dirty="0">
                <a:ln>
                  <a:noFill/>
                </a:ln>
                <a:solidFill>
                  <a:srgbClr val="1D1D1A"/>
                </a:solidFill>
                <a:effectLst/>
                <a:uLnTx/>
                <a:uFillTx/>
                <a:latin typeface="Arial" panose="020B0604020202020204" pitchFamily="34" charset="0"/>
                <a:ea typeface="Arial" panose="020B0604020202020204" pitchFamily="34" charset="0"/>
                <a:cs typeface="Arial" panose="020B0604020202020204" pitchFamily="34" charset="0"/>
              </a:rPr>
              <a:t>moother and more human-like driving in complex road conditions.</a:t>
            </a:r>
          </a:p>
          <a:p>
            <a:pPr marL="0" marR="0" lvl="0" indent="0" algn="l" defTabSz="1219304" rtl="0" eaLnBrk="1" fontAlgn="auto" latinLnBrk="0" hangingPunct="1">
              <a:lnSpc>
                <a:spcPct val="100000"/>
              </a:lnSpc>
              <a:spcBef>
                <a:spcPts val="0"/>
              </a:spcBef>
              <a:spcAft>
                <a:spcPts val="0"/>
              </a:spcAft>
              <a:buClrTx/>
              <a:buSzTx/>
              <a:buFontTx/>
              <a:buNone/>
              <a:tabLst/>
              <a:defRPr/>
            </a:pPr>
            <a:r>
              <a:rPr kumimoji="0" lang="en-US" altLang="zh-CN" sz="500" b="0" i="0" u="none" strike="noStrike" kern="1200" cap="none" spc="0" normalizeH="0" baseline="0" noProof="0" dirty="0">
                <a:ln>
                  <a:noFill/>
                </a:ln>
                <a:solidFill>
                  <a:srgbClr val="1D1D1A"/>
                </a:solidFill>
                <a:effectLst/>
                <a:uLnTx/>
                <a:uFillTx/>
                <a:latin typeface="Arial" panose="020B0604020202020204" pitchFamily="34" charset="0"/>
                <a:ea typeface="Arial" panose="020B0604020202020204" pitchFamily="34" charset="0"/>
                <a:cs typeface="Arial" panose="020B0604020202020204" pitchFamily="34" charset="0"/>
              </a:rPr>
              <a:t>And</a:t>
            </a:r>
            <a:r>
              <a:rPr kumimoji="0" lang="en-US" altLang="zh-CN" sz="500" b="0" i="0" u="none" strike="noStrike" kern="1200" cap="none" spc="0" normalizeH="0" baseline="0" noProof="0" dirty="0">
                <a:ln>
                  <a:noFill/>
                </a:ln>
                <a:solidFill>
                  <a:srgbClr val="DDDDDD">
                    <a:lumMod val="25000"/>
                  </a:srgbClr>
                </a:solidFill>
                <a:effectLst/>
                <a:uLnTx/>
                <a:uFillTx/>
                <a:latin typeface="Arial" panose="020B0604020202020204" pitchFamily="34" charset="0"/>
                <a:ea typeface="Arial" panose="020B0604020202020204" pitchFamily="34" charset="0"/>
                <a:cs typeface="Arial" panose="020B0604020202020204" pitchFamily="34" charset="0"/>
              </a:rPr>
              <a:t> we also achieving a leading position in the Chinese market.</a:t>
            </a:r>
            <a:endParaRPr kumimoji="0" lang="en-US" altLang="zh-CN" sz="500" b="0" i="0" u="none" strike="noStrike" kern="1200" cap="none" spc="0" normalizeH="0" baseline="0" noProof="0" dirty="0">
              <a:ln>
                <a:noFill/>
              </a:ln>
              <a:solidFill>
                <a:srgbClr val="1D1D1A"/>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4" name="灯片编号占位符 3"/>
          <p:cNvSpPr>
            <a:spLocks noGrp="1"/>
          </p:cNvSpPr>
          <p:nvPr>
            <p:ph type="sldNum" sz="quarter" idx="5"/>
          </p:nvPr>
        </p:nvSpPr>
        <p:spPr/>
        <p:txBody>
          <a:bodyPr/>
          <a:lstStyle/>
          <a:p>
            <a:fld id="{F07326F3-4732-B74B-9C70-D0992466E499}" type="slidenum">
              <a:rPr lang="en-US" smtClean="0"/>
              <a:t>2</a:t>
            </a:fld>
            <a:endParaRPr lang="en-US"/>
          </a:p>
        </p:txBody>
      </p:sp>
    </p:spTree>
    <p:extLst>
      <p:ext uri="{BB962C8B-B14F-4D97-AF65-F5344CB8AC3E}">
        <p14:creationId xmlns:p14="http://schemas.microsoft.com/office/powerpoint/2010/main" val="38871502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That's all I'm sharing today.</a:t>
            </a:r>
          </a:p>
          <a:p>
            <a:r>
              <a:rPr lang="en-US" dirty="0"/>
              <a:t>Thanks for your </a:t>
            </a:r>
            <a:r>
              <a:rPr lang="en-US" altLang="zh-CN" dirty="0"/>
              <a:t>attention.</a:t>
            </a:r>
            <a:endParaRPr lang="en-US" dirty="0"/>
          </a:p>
        </p:txBody>
      </p:sp>
      <p:sp>
        <p:nvSpPr>
          <p:cNvPr id="4" name="Slide Number Placeholder 3"/>
          <p:cNvSpPr>
            <a:spLocks noGrp="1"/>
          </p:cNvSpPr>
          <p:nvPr>
            <p:ph type="sldNum" sz="quarter" idx="10"/>
          </p:nvPr>
        </p:nvSpPr>
        <p:spPr/>
        <p:txBody>
          <a:bodyPr/>
          <a:lstStyle/>
          <a:p>
            <a:fld id="{F07326F3-4732-B74B-9C70-D0992466E499}" type="slidenum">
              <a:rPr lang="en-US" smtClean="0"/>
              <a:t>20</a:t>
            </a:fld>
            <a:endParaRPr lang="en-US"/>
          </a:p>
        </p:txBody>
      </p:sp>
    </p:spTree>
    <p:extLst>
      <p:ext uri="{BB962C8B-B14F-4D97-AF65-F5344CB8AC3E}">
        <p14:creationId xmlns:p14="http://schemas.microsoft.com/office/powerpoint/2010/main" val="1311845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*Today, this workshop is about corner cases in autonomous driving. </a:t>
            </a:r>
          </a:p>
          <a:p>
            <a:r>
              <a:rPr lang="en-US" altLang="zh-CN" dirty="0"/>
              <a:t>*As an intelligent driving solution provider, we have over 4 hundred thousand autonomous vehicles running on the road. </a:t>
            </a:r>
          </a:p>
          <a:p>
            <a:r>
              <a:rPr lang="en-US" altLang="zh-CN" dirty="0"/>
              <a:t>There are a lot of really challenging corner cases, some of which are more difficult than the released CODA dataset, which is </a:t>
            </a:r>
            <a:r>
              <a:rPr lang="en-US" altLang="zh-CN" sz="1600" b="0" dirty="0">
                <a:latin typeface="Candara" panose="020E0502030303020204" pitchFamily="34" charset="0"/>
                <a:ea typeface="仓耳今楷03 W04" panose="02020400000000000000" pitchFamily="18" charset="-122"/>
              </a:rPr>
              <a:t>mostly perception-orientated.</a:t>
            </a:r>
            <a:endParaRPr lang="en-US" altLang="zh-CN" b="0" dirty="0"/>
          </a:p>
        </p:txBody>
      </p:sp>
      <p:sp>
        <p:nvSpPr>
          <p:cNvPr id="4" name="灯片编号占位符 3"/>
          <p:cNvSpPr>
            <a:spLocks noGrp="1"/>
          </p:cNvSpPr>
          <p:nvPr>
            <p:ph type="sldNum" sz="quarter" idx="5"/>
          </p:nvPr>
        </p:nvSpPr>
        <p:spPr/>
        <p:txBody>
          <a:bodyPr/>
          <a:lstStyle/>
          <a:p>
            <a:fld id="{F07326F3-4732-B74B-9C70-D0992466E499}" type="slidenum">
              <a:rPr lang="en-US" smtClean="0"/>
              <a:t>3</a:t>
            </a:fld>
            <a:endParaRPr lang="en-US"/>
          </a:p>
        </p:txBody>
      </p:sp>
    </p:spTree>
    <p:extLst>
      <p:ext uri="{BB962C8B-B14F-4D97-AF65-F5344CB8AC3E}">
        <p14:creationId xmlns:p14="http://schemas.microsoft.com/office/powerpoint/2010/main" val="1303742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 traditional paradigm, we usually handle corner cases by means of collecting-annotating-and re-training. However, this approach faces a number of challenges such as the collection and labeling cost, data balancing problem during training, and more importantly it’s impossible to exhaust all corner cases.</a:t>
            </a:r>
          </a:p>
          <a:p>
            <a:r>
              <a:rPr lang="en-US" altLang="zh-CN" dirty="0"/>
              <a:t>*Based on these challenges, we need to come up with new paradigms for solving driving corner cases, which should have</a:t>
            </a:r>
            <a:r>
              <a:rPr lang="en-US" altLang="zh-CN" b="1" dirty="0"/>
              <a:t> </a:t>
            </a:r>
            <a:r>
              <a:rPr lang="en-US" altLang="zh-CN" dirty="0"/>
              <a:t>abilities of </a:t>
            </a:r>
            <a:r>
              <a:rPr lang="en-US" altLang="zh-CN" sz="1600" dirty="0">
                <a:latin typeface="Candara" panose="020E0502030303020204" pitchFamily="34" charset="0"/>
                <a:ea typeface="仓耳今楷03 W04" panose="02020400000000000000" pitchFamily="18" charset="-122"/>
              </a:rPr>
              <a:t>open-world perception, complex reasoning, and so on.</a:t>
            </a:r>
            <a:endParaRPr lang="en-US" altLang="zh-CN" dirty="0"/>
          </a:p>
          <a:p>
            <a:r>
              <a:rPr lang="en-US" altLang="zh-CN" dirty="0"/>
              <a:t>*Now, the most promising solutions look to be foundation models. Today, I'm going to focus on two types of foundation models, vision-language models and world models, which correspond to the main topics of this workshop: </a:t>
            </a:r>
            <a:r>
              <a:rPr lang="en-US" altLang="zh-CN" i="0" dirty="0">
                <a:solidFill>
                  <a:srgbClr val="333333"/>
                </a:solidFill>
                <a:effectLst/>
                <a:latin typeface="Candara" panose="020E0502030303020204" pitchFamily="34" charset="0"/>
              </a:rPr>
              <a:t>corner case understanding and generation</a:t>
            </a:r>
            <a:r>
              <a:rPr lang="en-US" altLang="zh-CN" dirty="0"/>
              <a:t>.</a:t>
            </a:r>
          </a:p>
          <a:p>
            <a:r>
              <a:rPr lang="en-US" altLang="zh-CN" dirty="0"/>
              <a:t>*I will share some of our thoughts in these directions, and point out some challenges we see in practice.</a:t>
            </a:r>
          </a:p>
          <a:p>
            <a:r>
              <a:rPr lang="en-US" altLang="zh-CN" sz="1600" dirty="0">
                <a:latin typeface="仓耳今楷03 W04" panose="02020400000000000000" pitchFamily="18" charset="-122"/>
                <a:ea typeface="仓耳今楷03 W04" panose="02020400000000000000" pitchFamily="18" charset="-122"/>
              </a:rPr>
              <a:t>It is hoped to discuss with the community of computer vision and even seek out some possible collaboration opportunities.</a:t>
            </a:r>
          </a:p>
        </p:txBody>
      </p:sp>
      <p:sp>
        <p:nvSpPr>
          <p:cNvPr id="4" name="灯片编号占位符 3"/>
          <p:cNvSpPr>
            <a:spLocks noGrp="1"/>
          </p:cNvSpPr>
          <p:nvPr>
            <p:ph type="sldNum" sz="quarter" idx="5"/>
          </p:nvPr>
        </p:nvSpPr>
        <p:spPr/>
        <p:txBody>
          <a:bodyPr/>
          <a:lstStyle/>
          <a:p>
            <a:fld id="{F07326F3-4732-B74B-9C70-D0992466E499}" type="slidenum">
              <a:rPr lang="en-US" smtClean="0"/>
              <a:t>4</a:t>
            </a:fld>
            <a:endParaRPr lang="en-US"/>
          </a:p>
        </p:txBody>
      </p:sp>
    </p:spTree>
    <p:extLst>
      <p:ext uri="{BB962C8B-B14F-4D97-AF65-F5344CB8AC3E}">
        <p14:creationId xmlns:p14="http://schemas.microsoft.com/office/powerpoint/2010/main" val="2480287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 one is the vision-language model.</a:t>
            </a:r>
          </a:p>
          <a:p>
            <a:r>
              <a:rPr lang="en-US" altLang="zh-CN" dirty="0"/>
              <a:t>According to the testing of some previous works, the pre-trained vision-language model (I mean it has not been fine-tuned with driving data), already has preliminary ability to handle some corner cases. For example, GPT4Vision successfully recognized the accident ahead in this picture and gave meaningful driving advice.</a:t>
            </a:r>
          </a:p>
          <a:p>
            <a:r>
              <a:rPr lang="en-US" altLang="zh-CN" dirty="0"/>
              <a:t>*However, a recent research work tested the performance of several pre-trained large models on the CODA-LM dataset,  which collects question-answering annotations for corner cases in CODA. Some of the models, even recognized to be excellent in general-purpose question-answering, still have unsatisfactory abilities in regional perception of driving scenarios.</a:t>
            </a:r>
          </a:p>
        </p:txBody>
      </p:sp>
      <p:sp>
        <p:nvSpPr>
          <p:cNvPr id="4" name="灯片编号占位符 3"/>
          <p:cNvSpPr>
            <a:spLocks noGrp="1"/>
          </p:cNvSpPr>
          <p:nvPr>
            <p:ph type="sldNum" sz="quarter" idx="5"/>
          </p:nvPr>
        </p:nvSpPr>
        <p:spPr/>
        <p:txBody>
          <a:bodyPr/>
          <a:lstStyle/>
          <a:p>
            <a:fld id="{F07326F3-4732-B74B-9C70-D0992466E499}" type="slidenum">
              <a:rPr lang="en-US" smtClean="0"/>
              <a:t>5</a:t>
            </a:fld>
            <a:endParaRPr lang="en-US"/>
          </a:p>
        </p:txBody>
      </p:sp>
    </p:spTree>
    <p:extLst>
      <p:ext uri="{BB962C8B-B14F-4D97-AF65-F5344CB8AC3E}">
        <p14:creationId xmlns:p14="http://schemas.microsoft.com/office/powerpoint/2010/main" val="1323539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*Over the past year, a series of research efforts have looked to enhance the capabilities of the vision-language models by fine-tuning with driving-domain data. We roughly divide these works into three groups, from the perspective of applying vision-language models to solve real-world driving corner cases.</a:t>
            </a:r>
          </a:p>
          <a:p>
            <a:r>
              <a:rPr lang="en-US" altLang="zh-CN" dirty="0"/>
              <a:t>*First, vision-language model as scene descriptor, which </a:t>
            </a:r>
            <a:r>
              <a:rPr lang="en-US" altLang="zh-CN" sz="1800" b="0" kern="1200" baseline="0" dirty="0">
                <a:solidFill>
                  <a:srgbClr val="1D1D1A"/>
                </a:solidFill>
                <a:effectLst/>
                <a:latin typeface="Candara" panose="020E0502030303020204" pitchFamily="34" charset="0"/>
                <a:ea typeface="仓耳今楷03 W04" panose="02020400000000000000" pitchFamily="18" charset="-122"/>
                <a:cs typeface="Arial" panose="020B0604020202020204" pitchFamily="34" charset="0"/>
              </a:rPr>
              <a:t>adapts general-purpose models into the driving domain to perform perception or reasoning question-answering.</a:t>
            </a:r>
            <a:endParaRPr lang="en-US" altLang="zh-CN" b="0" dirty="0"/>
          </a:p>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sz="1600" b="0" dirty="0">
                <a:latin typeface="Candara" panose="020E0502030303020204" pitchFamily="34" charset="0"/>
                <a:ea typeface="仓耳今楷03 W04" panose="02020400000000000000" pitchFamily="18" charset="-122"/>
              </a:rPr>
              <a:t>*Second. </a:t>
            </a:r>
            <a:r>
              <a:rPr lang="en-US" altLang="zh-CN" dirty="0"/>
              <a:t>vision-language model </a:t>
            </a:r>
            <a:r>
              <a:rPr lang="en-US" altLang="zh-CN" b="0" i="0" dirty="0">
                <a:solidFill>
                  <a:srgbClr val="333333"/>
                </a:solidFill>
                <a:effectLst/>
                <a:latin typeface="Candara" panose="020E0502030303020204" pitchFamily="34" charset="0"/>
              </a:rPr>
              <a:t>co-works with the planner.</a:t>
            </a:r>
            <a:r>
              <a:rPr lang="en-US" altLang="zh-CN" sz="1600" b="0" dirty="0">
                <a:latin typeface="Candara" panose="020E0502030303020204" pitchFamily="34" charset="0"/>
                <a:ea typeface="仓耳今楷03 W04" panose="02020400000000000000" pitchFamily="18" charset="-122"/>
              </a:rPr>
              <a:t> There are two systems executed asynchronously, where a</a:t>
            </a:r>
            <a:r>
              <a:rPr lang="zh-CN" altLang="en-US" sz="1600" b="0" dirty="0">
                <a:latin typeface="Candara" panose="020E0502030303020204" pitchFamily="34" charset="0"/>
                <a:ea typeface="仓耳今楷03 W04" panose="02020400000000000000" pitchFamily="18" charset="-122"/>
              </a:rPr>
              <a:t> </a:t>
            </a:r>
            <a:r>
              <a:rPr lang="en-US" altLang="zh-CN" sz="1600" b="0" dirty="0">
                <a:latin typeface="Candara" panose="020E0502030303020204" pitchFamily="34" charset="0"/>
                <a:ea typeface="仓耳今楷03 W04" panose="02020400000000000000" pitchFamily="18" charset="-122"/>
              </a:rPr>
              <a:t>real-time model for trajectory planning, and a low-frequency </a:t>
            </a:r>
            <a:r>
              <a:rPr lang="en-US" altLang="zh-CN" dirty="0"/>
              <a:t>vision-language model</a:t>
            </a:r>
            <a:r>
              <a:rPr lang="en-US" altLang="zh-CN" sz="1600" b="0" dirty="0">
                <a:latin typeface="Candara" panose="020E0502030303020204" pitchFamily="34" charset="0"/>
                <a:ea typeface="仓耳今楷03 W04" panose="02020400000000000000" pitchFamily="18" charset="-122"/>
              </a:rPr>
              <a:t> handling harder cases.</a:t>
            </a:r>
          </a:p>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sz="1600" b="0" dirty="0">
                <a:latin typeface="Candara" panose="020E0502030303020204" pitchFamily="34" charset="0"/>
                <a:ea typeface="仓耳今楷03 W04" panose="02020400000000000000" pitchFamily="18" charset="-122"/>
              </a:rPr>
              <a:t>*Third, adopting </a:t>
            </a:r>
            <a:r>
              <a:rPr lang="en-US" altLang="zh-CN" dirty="0"/>
              <a:t>vision-language model for end-to-end driving, is an unified solution, where the vision-language model takes multi-sensor inputs and directly </a:t>
            </a:r>
            <a:r>
              <a:rPr lang="en-US" altLang="zh-CN" sz="1600" b="0" dirty="0">
                <a:latin typeface="Candara" panose="020E0502030303020204" pitchFamily="34" charset="0"/>
                <a:ea typeface="仓耳今楷03 W04" panose="02020400000000000000" pitchFamily="18" charset="-122"/>
              </a:rPr>
              <a:t>outputting ego-vehicle behaviors. It may not explicitly address corner cases but it is hoped to demonstrate the reasoning abilities of large-language model in the final predictions.</a:t>
            </a:r>
          </a:p>
          <a:p>
            <a:pPr marL="0" marR="0" lvl="0" indent="0" algn="l" defTabSz="1219304" rtl="0" eaLnBrk="1" fontAlgn="auto" latinLnBrk="0" hangingPunct="1">
              <a:lnSpc>
                <a:spcPct val="100000"/>
              </a:lnSpc>
              <a:spcBef>
                <a:spcPts val="0"/>
              </a:spcBef>
              <a:spcAft>
                <a:spcPts val="0"/>
              </a:spcAft>
              <a:buClrTx/>
              <a:buSzTx/>
              <a:buFontTx/>
              <a:buNone/>
              <a:tabLst/>
              <a:defRPr/>
            </a:pPr>
            <a:r>
              <a:rPr lang="en-US" altLang="zh-CN" sz="1600" b="0" dirty="0">
                <a:latin typeface="Candara" panose="020E0502030303020204" pitchFamily="34" charset="0"/>
                <a:ea typeface="仓耳今楷03 W04" panose="02020400000000000000" pitchFamily="18" charset="-122"/>
              </a:rPr>
              <a:t>*Next, I will present some typical works for each. We not going into the details of the papers, only discuss different ways of application and what we consider to be challenging.</a:t>
            </a:r>
          </a:p>
        </p:txBody>
      </p:sp>
      <p:sp>
        <p:nvSpPr>
          <p:cNvPr id="4" name="灯片编号占位符 3"/>
          <p:cNvSpPr>
            <a:spLocks noGrp="1"/>
          </p:cNvSpPr>
          <p:nvPr>
            <p:ph type="sldNum" sz="quarter" idx="5"/>
          </p:nvPr>
        </p:nvSpPr>
        <p:spPr/>
        <p:txBody>
          <a:bodyPr/>
          <a:lstStyle/>
          <a:p>
            <a:fld id="{F07326F3-4732-B74B-9C70-D0992466E499}" type="slidenum">
              <a:rPr lang="en-US" smtClean="0"/>
              <a:t>6</a:t>
            </a:fld>
            <a:endParaRPr lang="en-US"/>
          </a:p>
        </p:txBody>
      </p:sp>
    </p:spTree>
    <p:extLst>
      <p:ext uri="{BB962C8B-B14F-4D97-AF65-F5344CB8AC3E}">
        <p14:creationId xmlns:p14="http://schemas.microsoft.com/office/powerpoint/2010/main" val="1167435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 one. Given the success of the large-language model, a lot of researchers hope to bring it to driving scenarios, they</a:t>
            </a:r>
            <a:r>
              <a:rPr lang="zh-CN" altLang="en-US" dirty="0"/>
              <a:t> </a:t>
            </a:r>
            <a:r>
              <a:rPr lang="en-US" altLang="zh-CN" dirty="0"/>
              <a:t>carefully designed question prompts</a:t>
            </a:r>
            <a:r>
              <a:rPr lang="zh-CN" altLang="en-US" dirty="0"/>
              <a:t> </a:t>
            </a:r>
            <a:r>
              <a:rPr lang="en-US" altLang="zh-CN" dirty="0"/>
              <a:t>and get answers in text-format.</a:t>
            </a:r>
          </a:p>
          <a:p>
            <a:r>
              <a:rPr lang="en-US" altLang="zh-CN" dirty="0"/>
              <a:t>*In order to improve the answering quality, it is usually necessary to perform fine-tuning with driving data.</a:t>
            </a:r>
          </a:p>
          <a:p>
            <a:r>
              <a:rPr lang="en-US" altLang="zh-CN" dirty="0"/>
              <a:t>*For example,</a:t>
            </a:r>
            <a:r>
              <a:rPr lang="en-US" altLang="zh-CN" dirty="0">
                <a:latin typeface="+mn-lt"/>
              </a:rPr>
              <a:t> </a:t>
            </a:r>
            <a:r>
              <a:rPr lang="en-US" altLang="zh-CN" dirty="0">
                <a:latin typeface="Candara" panose="020E0502030303020204" pitchFamily="34" charset="0"/>
              </a:rPr>
              <a:t>vision-language model fine-tuned on the CODA-LM dataset gets better perception results for corner cases,  which reveals the importance of alignment training.</a:t>
            </a:r>
          </a:p>
          <a:p>
            <a:r>
              <a:rPr lang="en-US" altLang="zh-CN" dirty="0">
                <a:latin typeface="Candara" panose="020E0502030303020204" pitchFamily="34" charset="0"/>
              </a:rPr>
              <a:t>*Further more, </a:t>
            </a:r>
            <a:r>
              <a:rPr lang="en-US" altLang="zh-CN" dirty="0" err="1">
                <a:latin typeface="Candara" panose="020E0502030303020204" pitchFamily="34" charset="0"/>
              </a:rPr>
              <a:t>OmniDrive</a:t>
            </a:r>
            <a:r>
              <a:rPr lang="en-US" altLang="zh-CN" dirty="0">
                <a:latin typeface="Candara" panose="020E0502030303020204" pitchFamily="34" charset="0"/>
              </a:rPr>
              <a:t> extends the model input from a single front-view image to multiple views as well as LiDAR point clouds.</a:t>
            </a:r>
          </a:p>
        </p:txBody>
      </p:sp>
      <p:sp>
        <p:nvSpPr>
          <p:cNvPr id="4" name="灯片编号占位符 3"/>
          <p:cNvSpPr>
            <a:spLocks noGrp="1"/>
          </p:cNvSpPr>
          <p:nvPr>
            <p:ph type="sldNum" sz="quarter" idx="5"/>
          </p:nvPr>
        </p:nvSpPr>
        <p:spPr/>
        <p:txBody>
          <a:bodyPr/>
          <a:lstStyle/>
          <a:p>
            <a:fld id="{F07326F3-4732-B74B-9C70-D0992466E499}" type="slidenum">
              <a:rPr lang="en-US" smtClean="0"/>
              <a:t>7</a:t>
            </a:fld>
            <a:endParaRPr lang="en-US"/>
          </a:p>
        </p:txBody>
      </p:sp>
    </p:spTree>
    <p:extLst>
      <p:ext uri="{BB962C8B-B14F-4D97-AF65-F5344CB8AC3E}">
        <p14:creationId xmlns:p14="http://schemas.microsoft.com/office/powerpoint/2010/main" val="2539343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a:t>
            </a:r>
            <a:r>
              <a:rPr lang="zh-CN" altLang="en-US" dirty="0"/>
              <a:t> </a:t>
            </a:r>
            <a:r>
              <a:rPr lang="en-US" altLang="zh-CN" dirty="0"/>
              <a:t>the</a:t>
            </a:r>
            <a:r>
              <a:rPr lang="zh-CN" altLang="en-US" dirty="0"/>
              <a:t> </a:t>
            </a:r>
            <a:r>
              <a:rPr lang="en-US" altLang="zh-CN" dirty="0"/>
              <a:t>inputs</a:t>
            </a:r>
            <a:r>
              <a:rPr lang="zh-CN" altLang="en-US" dirty="0"/>
              <a:t> </a:t>
            </a:r>
            <a:r>
              <a:rPr lang="en-US" altLang="zh-CN" dirty="0"/>
              <a:t>of</a:t>
            </a:r>
            <a:r>
              <a:rPr lang="zh-CN" altLang="en-US" dirty="0"/>
              <a:t> </a:t>
            </a:r>
            <a:r>
              <a:rPr lang="en-US" altLang="zh-CN" dirty="0"/>
              <a:t>vision-language model</a:t>
            </a:r>
            <a:r>
              <a:rPr lang="zh-CN" altLang="en-US" dirty="0"/>
              <a:t> </a:t>
            </a:r>
            <a:r>
              <a:rPr lang="en-US" altLang="zh-CN" dirty="0"/>
              <a:t>get more and more complex, from…to, then…;</a:t>
            </a:r>
            <a:r>
              <a:rPr lang="zh-CN" altLang="en-US" dirty="0"/>
              <a:t> </a:t>
            </a:r>
            <a:r>
              <a:rPr lang="en-US" altLang="zh-CN" dirty="0"/>
              <a:t>It naturally</a:t>
            </a:r>
            <a:r>
              <a:rPr lang="en-US" altLang="zh-CN" b="0" dirty="0"/>
              <a:t> </a:t>
            </a:r>
            <a:r>
              <a:rPr lang="en-US" altLang="zh-CN" sz="1600" b="0" i="0" dirty="0">
                <a:solidFill>
                  <a:srgbClr val="333333"/>
                </a:solidFill>
                <a:effectLst/>
                <a:latin typeface="Candara" panose="020E0502030303020204" pitchFamily="34" charset="0"/>
              </a:rPr>
              <a:t>raises more challenges on the alignment training. I only present part of them.</a:t>
            </a:r>
          </a:p>
          <a:p>
            <a:r>
              <a:rPr lang="en-US" altLang="zh-CN" sz="1600" b="0" i="0" dirty="0">
                <a:solidFill>
                  <a:srgbClr val="333333"/>
                </a:solidFill>
                <a:effectLst/>
                <a:latin typeface="Candara" panose="020E0502030303020204" pitchFamily="34" charset="0"/>
              </a:rPr>
              <a:t>No.1, perception for small objects is often difficult for VLMs, it requires improving the ability of </a:t>
            </a:r>
            <a:r>
              <a:rPr lang="en-US" altLang="zh-CN" sz="1600" b="0" dirty="0">
                <a:solidFill>
                  <a:srgbClr val="333333"/>
                </a:solidFill>
                <a:latin typeface="Candara" panose="020E0502030303020204" pitchFamily="34" charset="0"/>
              </a:rPr>
              <a:t>high-</a:t>
            </a:r>
            <a:r>
              <a:rPr lang="en-US" altLang="zh-CN" sz="1600" b="0" dirty="0" err="1">
                <a:solidFill>
                  <a:srgbClr val="333333"/>
                </a:solidFill>
                <a:latin typeface="Candara" panose="020E0502030303020204" pitchFamily="34" charset="0"/>
              </a:rPr>
              <a:t>resolutional</a:t>
            </a:r>
            <a:r>
              <a:rPr lang="en-US" altLang="zh-CN" sz="1600" b="0" dirty="0">
                <a:solidFill>
                  <a:srgbClr val="333333"/>
                </a:solidFill>
                <a:latin typeface="Candara" panose="020E0502030303020204" pitchFamily="34" charset="0"/>
              </a:rPr>
              <a:t> perception</a:t>
            </a:r>
            <a:r>
              <a:rPr lang="en-US" altLang="zh-CN" sz="1600" b="0" i="0" dirty="0">
                <a:solidFill>
                  <a:srgbClr val="333333"/>
                </a:solidFill>
                <a:effectLst/>
                <a:latin typeface="Candara" panose="020E0502030303020204" pitchFamily="34" charset="0"/>
              </a:rPr>
              <a:t>.</a:t>
            </a:r>
          </a:p>
          <a:p>
            <a:r>
              <a:rPr lang="en-US" altLang="zh-CN" sz="1600" b="0" i="0" dirty="0">
                <a:solidFill>
                  <a:srgbClr val="333333"/>
                </a:solidFill>
                <a:effectLst/>
                <a:latin typeface="Candara" panose="020E0502030303020204" pitchFamily="34" charset="0"/>
              </a:rPr>
              <a:t>No.2, long-term memory is usually required for some complex decision-making scenarios.</a:t>
            </a:r>
          </a:p>
          <a:p>
            <a:r>
              <a:rPr lang="en-US" altLang="zh-CN" sz="1600" b="0" i="0" dirty="0">
                <a:solidFill>
                  <a:srgbClr val="333333"/>
                </a:solidFill>
                <a:effectLst/>
                <a:latin typeface="Candara" panose="020E0502030303020204" pitchFamily="34" charset="0"/>
              </a:rPr>
              <a:t>No.3, it requires more effective </a:t>
            </a:r>
            <a:r>
              <a:rPr lang="en-US" altLang="zh-CN" dirty="0">
                <a:solidFill>
                  <a:srgbClr val="333333"/>
                </a:solidFill>
                <a:latin typeface="Candara" panose="020E0502030303020204" pitchFamily="34" charset="0"/>
              </a:rPr>
              <a:t>tokenizing strategy to align text-knowledge with multi-modal inputs.</a:t>
            </a:r>
            <a:endParaRPr lang="en-US" altLang="zh-CN" sz="1600" b="0" i="0" dirty="0">
              <a:solidFill>
                <a:srgbClr val="333333"/>
              </a:solidFill>
              <a:effectLst/>
              <a:latin typeface="Candara" panose="020E0502030303020204" pitchFamily="34" charset="0"/>
            </a:endParaRPr>
          </a:p>
          <a:p>
            <a:r>
              <a:rPr lang="en-US" altLang="zh-CN" sz="1600" b="0" i="0" dirty="0">
                <a:solidFill>
                  <a:srgbClr val="333333"/>
                </a:solidFill>
                <a:effectLst/>
                <a:latin typeface="Candara" panose="020E0502030303020204" pitchFamily="34" charset="0"/>
              </a:rPr>
              <a:t>No.4, the alignment training requires lots of </a:t>
            </a:r>
            <a:r>
              <a:rPr lang="en-US" altLang="zh-CN" sz="1600" dirty="0">
                <a:solidFill>
                  <a:srgbClr val="333333"/>
                </a:solidFill>
                <a:latin typeface="Candara" panose="020E0502030303020204" pitchFamily="34" charset="0"/>
              </a:rPr>
              <a:t>language-labeled data, but it’s </a:t>
            </a:r>
            <a:r>
              <a:rPr lang="en-US" altLang="zh-CN" sz="1600" b="0" i="0" dirty="0">
                <a:solidFill>
                  <a:srgbClr val="333333"/>
                </a:solidFill>
                <a:effectLst/>
                <a:latin typeface="Candara" panose="020E0502030303020204" pitchFamily="34" charset="0"/>
              </a:rPr>
              <a:t>usually</a:t>
            </a:r>
            <a:r>
              <a:rPr lang="en-US" altLang="zh-CN" sz="1600" dirty="0">
                <a:solidFill>
                  <a:srgbClr val="333333"/>
                </a:solidFill>
                <a:latin typeface="Candara" panose="020E0502030303020204" pitchFamily="34" charset="0"/>
              </a:rPr>
              <a:t> insufficient in driving scenarios.</a:t>
            </a:r>
            <a:endParaRPr lang="en-US" altLang="zh-CN" sz="1600" b="0" i="0" dirty="0">
              <a:solidFill>
                <a:srgbClr val="333333"/>
              </a:solidFill>
              <a:effectLst/>
              <a:latin typeface="Candara" panose="020E0502030303020204" pitchFamily="34" charset="0"/>
            </a:endParaRPr>
          </a:p>
          <a:p>
            <a:r>
              <a:rPr lang="en-US" altLang="zh-CN" sz="1600" b="0" i="0" dirty="0">
                <a:solidFill>
                  <a:srgbClr val="333333"/>
                </a:solidFill>
                <a:effectLst/>
                <a:latin typeface="Candara" panose="020E0502030303020204" pitchFamily="34" charset="0"/>
              </a:rPr>
              <a:t>*Another question is, even if we get a properly aligned scene descriptor, how to empower</a:t>
            </a:r>
            <a:r>
              <a:rPr lang="en-US" altLang="zh-CN" sz="1600" b="0" dirty="0">
                <a:solidFill>
                  <a:srgbClr val="333333"/>
                </a:solidFill>
                <a:latin typeface="Candara" panose="020E0502030303020204" pitchFamily="34" charset="0"/>
              </a:rPr>
              <a:t> the autonomous vehicles with it.</a:t>
            </a:r>
          </a:p>
          <a:p>
            <a:r>
              <a:rPr lang="en-US" altLang="zh-CN" sz="1600" b="0" i="0" dirty="0">
                <a:solidFill>
                  <a:srgbClr val="333333"/>
                </a:solidFill>
                <a:effectLst/>
                <a:latin typeface="Candara" panose="020E0502030303020204" pitchFamily="34" charset="0"/>
              </a:rPr>
              <a:t>Since it usually </a:t>
            </a:r>
            <a:r>
              <a:rPr lang="en-US" altLang="zh-CN" sz="1600" dirty="0">
                <a:solidFill>
                  <a:srgbClr val="333333"/>
                </a:solidFill>
                <a:latin typeface="Candara" panose="020E0502030303020204" pitchFamily="34" charset="0"/>
              </a:rPr>
              <a:t>requires a larger vision-language model and lots of input &amp; output tokens, the most potential application is for data annotation on the cloud. It still belong to the traditional </a:t>
            </a:r>
            <a:r>
              <a:rPr lang="en-US" altLang="zh-CN" sz="1600" b="0" dirty="0">
                <a:latin typeface="Candara" panose="020E0502030303020204" pitchFamily="34" charset="0"/>
                <a:ea typeface="仓耳今楷03 W04" panose="02020400000000000000" pitchFamily="18" charset="-122"/>
              </a:rPr>
              <a:t>paradigm</a:t>
            </a:r>
            <a:r>
              <a:rPr lang="en-US" altLang="zh-CN" sz="1600" dirty="0">
                <a:solidFill>
                  <a:srgbClr val="333333"/>
                </a:solidFill>
                <a:latin typeface="Candara" panose="020E0502030303020204" pitchFamily="34" charset="0"/>
              </a:rPr>
              <a:t> for solving </a:t>
            </a:r>
            <a:r>
              <a:rPr lang="en-US" altLang="zh-CN" sz="1600" b="0" i="0" dirty="0">
                <a:solidFill>
                  <a:srgbClr val="333333"/>
                </a:solidFill>
                <a:effectLst/>
                <a:latin typeface="Candara" panose="020E0502030303020204" pitchFamily="34" charset="0"/>
              </a:rPr>
              <a:t>corner cases</a:t>
            </a:r>
            <a:r>
              <a:rPr lang="en-US" altLang="zh-CN" sz="1600" dirty="0">
                <a:solidFill>
                  <a:srgbClr val="333333"/>
                </a:solidFill>
                <a:latin typeface="Candara" panose="020E0502030303020204" pitchFamily="34" charset="0"/>
              </a:rPr>
              <a:t>.</a:t>
            </a:r>
          </a:p>
        </p:txBody>
      </p:sp>
      <p:sp>
        <p:nvSpPr>
          <p:cNvPr id="4" name="灯片编号占位符 3"/>
          <p:cNvSpPr>
            <a:spLocks noGrp="1"/>
          </p:cNvSpPr>
          <p:nvPr>
            <p:ph type="sldNum" sz="quarter" idx="5"/>
          </p:nvPr>
        </p:nvSpPr>
        <p:spPr/>
        <p:txBody>
          <a:bodyPr/>
          <a:lstStyle/>
          <a:p>
            <a:fld id="{F07326F3-4732-B74B-9C70-D0992466E499}" type="slidenum">
              <a:rPr lang="en-US" smtClean="0"/>
              <a:t>8</a:t>
            </a:fld>
            <a:endParaRPr lang="en-US"/>
          </a:p>
        </p:txBody>
      </p:sp>
    </p:spTree>
    <p:extLst>
      <p:ext uri="{BB962C8B-B14F-4D97-AF65-F5344CB8AC3E}">
        <p14:creationId xmlns:p14="http://schemas.microsoft.com/office/powerpoint/2010/main" val="851391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*Second one. The motivation behind vision-language model co-working with planner is to decouple the </a:t>
            </a:r>
            <a:r>
              <a:rPr lang="en-US" altLang="zh-CN" sz="1600" b="0" dirty="0">
                <a:latin typeface="Candara" panose="020E0502030303020204" pitchFamily="34" charset="0"/>
                <a:ea typeface="仓耳今楷03 W04" panose="02020400000000000000" pitchFamily="18" charset="-122"/>
              </a:rPr>
              <a:t>inference frequencies of the two models</a:t>
            </a:r>
            <a:r>
              <a:rPr lang="en-US" altLang="zh-CN" dirty="0"/>
              <a:t>.</a:t>
            </a:r>
            <a:r>
              <a:rPr lang="zh-CN" altLang="en-US" dirty="0"/>
              <a:t> </a:t>
            </a:r>
            <a:r>
              <a:rPr lang="en-US" altLang="zh-CN" dirty="0"/>
              <a:t>For</a:t>
            </a:r>
            <a:r>
              <a:rPr lang="zh-CN" altLang="en-US" dirty="0"/>
              <a:t> </a:t>
            </a:r>
            <a:r>
              <a:rPr lang="en-US" altLang="zh-CN" dirty="0"/>
              <a:t>example,</a:t>
            </a:r>
          </a:p>
          <a:p>
            <a:r>
              <a:rPr lang="en-US" altLang="zh-CN" dirty="0"/>
              <a:t>*</a:t>
            </a:r>
            <a:r>
              <a:rPr lang="en-US" altLang="zh-CN" dirty="0" err="1"/>
              <a:t>DriveVLM</a:t>
            </a:r>
            <a:r>
              <a:rPr lang="en-US" altLang="zh-CN" dirty="0"/>
              <a:t> proposed a dual branch driving system, where the fast branch performs </a:t>
            </a:r>
            <a:r>
              <a:rPr lang="en-US" altLang="zh-CN" dirty="0">
                <a:latin typeface="Candara" panose="020E0502030303020204" pitchFamily="34" charset="0"/>
              </a:rPr>
              <a:t>3D perception and trajectory planning </a:t>
            </a:r>
            <a:r>
              <a:rPr lang="en-US" altLang="zh-CN" b="0" dirty="0">
                <a:latin typeface="Candara" panose="020E0502030303020204" pitchFamily="34" charset="0"/>
              </a:rPr>
              <a:t>in real-time,</a:t>
            </a:r>
            <a:r>
              <a:rPr lang="en-US" altLang="zh-CN" dirty="0"/>
              <a:t> and another slow branch adopts vision-language model for better decision-making and trajectory planning </a:t>
            </a:r>
            <a:r>
              <a:rPr lang="en-US" altLang="zh-CN" dirty="0">
                <a:latin typeface="Candara" panose="020E0502030303020204" pitchFamily="34" charset="0"/>
              </a:rPr>
              <a:t>with</a:t>
            </a:r>
            <a:r>
              <a:rPr lang="en-US" altLang="zh-CN" b="0" dirty="0">
                <a:latin typeface="Candara" panose="020E0502030303020204" pitchFamily="34" charset="0"/>
              </a:rPr>
              <a:t> chain-of-thought reasoning. Results of two models are fused asynchronously.</a:t>
            </a:r>
          </a:p>
          <a:p>
            <a:r>
              <a:rPr lang="en-US" altLang="zh-CN" b="0" dirty="0">
                <a:latin typeface="Candara" panose="020E0502030303020204" pitchFamily="34" charset="0"/>
              </a:rPr>
              <a:t>*Besides, another work name </a:t>
            </a:r>
            <a:r>
              <a:rPr lang="en-US" altLang="zh-CN" b="0" dirty="0" err="1">
                <a:latin typeface="Candara" panose="020E0502030303020204" pitchFamily="34" charset="0"/>
              </a:rPr>
              <a:t>AsyncDriver</a:t>
            </a:r>
            <a:r>
              <a:rPr lang="en-US" altLang="zh-CN" b="0" dirty="0">
                <a:latin typeface="Candara" panose="020E0502030303020204" pitchFamily="34" charset="0"/>
              </a:rPr>
              <a:t> adopts the similar idea, which a </a:t>
            </a:r>
            <a:r>
              <a:rPr lang="en-US" altLang="zh-CN" dirty="0">
                <a:latin typeface="Candara" panose="020E0502030303020204" pitchFamily="34" charset="0"/>
              </a:rPr>
              <a:t>large language model provides high-level instruction features, and these features are fused with</a:t>
            </a:r>
            <a:r>
              <a:rPr lang="en-US" altLang="zh-CN" b="1" dirty="0">
                <a:latin typeface="Candara" panose="020E0502030303020204" pitchFamily="34" charset="0"/>
              </a:rPr>
              <a:t> </a:t>
            </a:r>
            <a:r>
              <a:rPr lang="en-US" altLang="zh-CN" dirty="0">
                <a:latin typeface="Candara" panose="020E0502030303020204" pitchFamily="34" charset="0"/>
              </a:rPr>
              <a:t>an </a:t>
            </a:r>
            <a:r>
              <a:rPr lang="en-US" altLang="zh-CN" b="0" dirty="0">
                <a:latin typeface="Candara" panose="020E0502030303020204" pitchFamily="34" charset="0"/>
              </a:rPr>
              <a:t>asynchronous controller.</a:t>
            </a:r>
            <a:endParaRPr lang="en-US" altLang="zh-CN" b="0" dirty="0"/>
          </a:p>
        </p:txBody>
      </p:sp>
      <p:sp>
        <p:nvSpPr>
          <p:cNvPr id="4" name="灯片编号占位符 3"/>
          <p:cNvSpPr>
            <a:spLocks noGrp="1"/>
          </p:cNvSpPr>
          <p:nvPr>
            <p:ph type="sldNum" sz="quarter" idx="5"/>
          </p:nvPr>
        </p:nvSpPr>
        <p:spPr/>
        <p:txBody>
          <a:bodyPr/>
          <a:lstStyle/>
          <a:p>
            <a:fld id="{F07326F3-4732-B74B-9C70-D0992466E499}" type="slidenum">
              <a:rPr lang="en-US" smtClean="0"/>
              <a:t>9</a:t>
            </a:fld>
            <a:endParaRPr lang="en-US"/>
          </a:p>
        </p:txBody>
      </p:sp>
    </p:spTree>
    <p:extLst>
      <p:ext uri="{BB962C8B-B14F-4D97-AF65-F5344CB8AC3E}">
        <p14:creationId xmlns:p14="http://schemas.microsoft.com/office/powerpoint/2010/main" val="41010051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a:extLst>
              <a:ext uri="{28A0092B-C50C-407E-A947-70E740481C1C}">
                <a14:useLocalDpi xmlns:a14="http://schemas.microsoft.com/office/drawing/2010/main" val="0"/>
              </a:ext>
            </a:extLst>
          </a:blip>
          <a:srcRect b="18667"/>
          <a:stretch/>
        </p:blipFill>
        <p:spPr>
          <a:xfrm>
            <a:off x="0" y="0"/>
            <a:ext cx="12206140" cy="559469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编辑母版文本样式</a:t>
            </a:r>
          </a:p>
        </p:txBody>
      </p:sp>
    </p:spTree>
    <p:extLst>
      <p:ext uri="{BB962C8B-B14F-4D97-AF65-F5344CB8AC3E}">
        <p14:creationId xmlns:p14="http://schemas.microsoft.com/office/powerpoint/2010/main" val="165194953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智能">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b="18604"/>
          <a:stretch/>
        </p:blipFill>
        <p:spPr>
          <a:xfrm>
            <a:off x="0" y="375"/>
            <a:ext cx="12197432" cy="5599236"/>
          </a:xfrm>
          <a:prstGeom prst="rect">
            <a:avLst/>
          </a:prstGeom>
        </p:spPr>
      </p:pic>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创新">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t="1" b="18476"/>
          <a:stretch/>
        </p:blipFill>
        <p:spPr>
          <a:xfrm>
            <a:off x="0" y="374"/>
            <a:ext cx="12197432" cy="5590529"/>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编辑母版文本样式</a:t>
            </a:r>
          </a:p>
        </p:txBody>
      </p:sp>
    </p:spTree>
    <p:extLst>
      <p:ext uri="{BB962C8B-B14F-4D97-AF65-F5344CB8AC3E}">
        <p14:creationId xmlns:p14="http://schemas.microsoft.com/office/powerpoint/2010/main" val="1842669867"/>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攀登">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b="17902"/>
          <a:stretch/>
        </p:blipFill>
        <p:spPr>
          <a:xfrm>
            <a:off x="0" y="-74021"/>
            <a:ext cx="12197432" cy="5668718"/>
          </a:xfrm>
          <a:prstGeom prst="rect">
            <a:avLst/>
          </a:prstGeom>
        </p:spPr>
      </p:pic>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编辑母版文本样式</a:t>
            </a:r>
          </a:p>
        </p:txBody>
      </p:sp>
    </p:spTree>
    <p:extLst>
      <p:ext uri="{BB962C8B-B14F-4D97-AF65-F5344CB8AC3E}">
        <p14:creationId xmlns:p14="http://schemas.microsoft.com/office/powerpoint/2010/main" val="537370765"/>
      </p:ext>
    </p:extLst>
  </p:cSld>
  <p:clrMapOvr>
    <a:masterClrMapping/>
  </p:clrMapOvr>
  <p:extLst>
    <p:ext uri="{DCECCB84-F9BA-43D5-87BE-67443E8EF086}">
      <p15:sldGuideLst xmlns:p15="http://schemas.microsoft.com/office/powerpoint/2012/main">
        <p15:guide id="1" orient="horz" pos="341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993400"/>
          </a:xfrm>
          <a:prstGeom prst="rect">
            <a:avLst/>
          </a:prstGeom>
        </p:spPr>
        <p:txBody>
          <a:bodyPr lIns="0" tIns="0" rIns="0" bIns="0" anchor="t">
            <a:normAutofit/>
          </a:bodyPr>
          <a:lstStyle>
            <a:lvl1pPr marL="0" indent="0" algn="l">
              <a:lnSpc>
                <a:spcPts val="3430"/>
              </a:lnSpc>
              <a:spcBef>
                <a:spcPts val="0"/>
              </a:spcBef>
              <a:buNone/>
              <a:defRPr sz="3200" baseline="0">
                <a:solidFill>
                  <a:schemeClr val="tx1"/>
                </a:solidFill>
                <a:latin typeface="Microsoft YaHei" panose="020B0503020204020204" pitchFamily="34" charset="-122"/>
                <a:ea typeface="Microsoft YaHei" panose="020B0503020204020204" pitchFamily="34" charset="-122"/>
              </a:defRPr>
            </a:lvl1pPr>
            <a:lvl2pPr marL="593900" indent="0" algn="ctr">
              <a:buNone/>
              <a:defRPr sz="2598"/>
            </a:lvl2pPr>
            <a:lvl3pPr marL="1187798" indent="0" algn="ctr">
              <a:buNone/>
              <a:defRPr sz="2338"/>
            </a:lvl3pPr>
            <a:lvl4pPr marL="1781699" indent="0" algn="ctr">
              <a:buNone/>
              <a:defRPr sz="2079"/>
            </a:lvl4pPr>
            <a:lvl5pPr marL="2375598" indent="0" algn="ctr">
              <a:buNone/>
              <a:defRPr sz="2079"/>
            </a:lvl5pPr>
            <a:lvl6pPr marL="2969497" indent="0" algn="ctr">
              <a:buNone/>
              <a:defRPr sz="2079"/>
            </a:lvl6pPr>
            <a:lvl7pPr marL="3563396" indent="0" algn="ctr">
              <a:buNone/>
              <a:defRPr sz="2079"/>
            </a:lvl7pPr>
            <a:lvl8pPr marL="4157297" indent="0" algn="ctr">
              <a:buNone/>
              <a:defRPr sz="2079"/>
            </a:lvl8pPr>
            <a:lvl9pPr marL="4751195" indent="0" algn="ctr">
              <a:buNone/>
              <a:defRPr sz="2079"/>
            </a:lvl9pPr>
          </a:lstStyle>
          <a:p>
            <a:r>
              <a:rPr lang="zh-CN" altLang="en-US" dirty="0"/>
              <a:t>单击此处添加标题</a:t>
            </a:r>
            <a:endParaRPr lang="en-US" dirty="0"/>
          </a:p>
        </p:txBody>
      </p:sp>
      <p:sp>
        <p:nvSpPr>
          <p:cNvPr id="5" name="Content Placeholder 2">
            <a:extLst>
              <a:ext uri="{FF2B5EF4-FFF2-40B4-BE49-F238E27FC236}">
                <a16:creationId xmlns:a16="http://schemas.microsoft.com/office/drawing/2014/main" id="{CA8B3F0C-616F-224A-B32F-9F9BF5EEE1BC}"/>
              </a:ext>
            </a:extLst>
          </p:cNvPr>
          <p:cNvSpPr>
            <a:spLocks noGrp="1"/>
          </p:cNvSpPr>
          <p:nvPr>
            <p:ph idx="12" hasCustomPrompt="1"/>
          </p:nvPr>
        </p:nvSpPr>
        <p:spPr>
          <a:xfrm>
            <a:off x="726021" y="1512875"/>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8088" algn="ctr"/>
              </a:tabLst>
              <a:defRPr sz="18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baseline="0">
                <a:latin typeface="Microsoft YaHei" panose="020B0503020204020204" pitchFamily="34" charset="-122"/>
                <a:ea typeface="Microsoft YaHei" panose="020B0503020204020204" pitchFamily="34" charset="-122"/>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baseline="0">
                <a:latin typeface="Microsoft YaHei" panose="020B0503020204020204" pitchFamily="34" charset="-122"/>
                <a:ea typeface="Microsoft YaHei" panose="020B0503020204020204" pitchFamily="34" charset="-122"/>
              </a:defRPr>
            </a:lvl3pPr>
            <a:lvl4pPr marL="525850" indent="-171159">
              <a:buFont typeface="Arial" panose="020B0604020202020204" pitchFamily="34" charset="0"/>
              <a:buChar char="•"/>
              <a:tabLst>
                <a:tab pos="1208420" algn="ctr"/>
              </a:tabLst>
              <a:defRPr sz="1299" baseline="0"/>
            </a:lvl4pPr>
            <a:lvl5pPr marL="525850" indent="-171159">
              <a:buFont typeface="Arial" panose="020B0604020202020204" pitchFamily="34" charset="0"/>
              <a:buChar char="•"/>
              <a:tabLst>
                <a:tab pos="1208420" algn="ctr"/>
              </a:tabLst>
              <a:defRPr sz="1299" baseline="0"/>
            </a:lvl5pPr>
          </a:lstStyle>
          <a:p>
            <a:pPr lvl="0"/>
            <a:r>
              <a:rPr lang="zh-CN" altLang="en-US" dirty="0"/>
              <a:t>单击此处添加文本</a:t>
            </a:r>
            <a:endParaRPr lang="en-US" dirty="0"/>
          </a:p>
          <a:p>
            <a:pPr marL="329026" marR="0" lvl="1"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endParaRPr lang="en-US" altLang="zh-CN" dirty="0"/>
          </a:p>
        </p:txBody>
      </p:sp>
    </p:spTree>
    <p:extLst>
      <p:ext uri="{BB962C8B-B14F-4D97-AF65-F5344CB8AC3E}">
        <p14:creationId xmlns:p14="http://schemas.microsoft.com/office/powerpoint/2010/main" val="95323122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607486" y="1402064"/>
            <a:ext cx="3921034" cy="854717"/>
          </a:xfrm>
          <a:prstGeom prst="rect">
            <a:avLst/>
          </a:prstGeom>
          <a:noFill/>
        </p:spPr>
        <p:txBody>
          <a:bodyPr wrap="square" rtlCol="0">
            <a:spAutoFit/>
          </a:bodyPr>
          <a:lstStyle/>
          <a:p>
            <a:pPr algn="l"/>
            <a:r>
              <a:rPr lang="en-US" sz="4800" dirty="0">
                <a:solidFill>
                  <a:schemeClr val="tx1"/>
                </a:solidFill>
              </a:rPr>
              <a:t>Thank you.</a:t>
            </a:r>
          </a:p>
        </p:txBody>
      </p:sp>
    </p:spTree>
    <p:extLst>
      <p:ext uri="{BB962C8B-B14F-4D97-AF65-F5344CB8AC3E}">
        <p14:creationId xmlns:p14="http://schemas.microsoft.com/office/powerpoint/2010/main" val="366478601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tif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theme" Target="../theme/theme4.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9181AA-8E93-7743-ADEB-8A06A0DFC13A}"/>
              </a:ext>
            </a:extLst>
          </p:cNvPr>
          <p:cNvSpPr/>
          <p:nvPr userDrawn="1"/>
        </p:nvSpPr>
        <p:spPr>
          <a:xfrm>
            <a:off x="0" y="5590903"/>
            <a:ext cx="12196763" cy="126709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5" name="Picture 4">
            <a:extLst>
              <a:ext uri="{FF2B5EF4-FFF2-40B4-BE49-F238E27FC236}">
                <a16:creationId xmlns:a16="http://schemas.microsoft.com/office/drawing/2014/main" id="{E6E8B5C1-4D37-8442-902D-D86F9BBDE27E}"/>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9208751" y="5970991"/>
            <a:ext cx="2260800" cy="489278"/>
          </a:xfrm>
          <a:prstGeom prst="rect">
            <a:avLst/>
          </a:prstGeom>
        </p:spPr>
      </p:pic>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92" r:id="rId3"/>
    <p:sldLayoutId id="2147483824" r:id="rId4"/>
    <p:sldLayoutId id="2147483894" r:id="rId5"/>
  </p:sldLayoutIdLs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1239436"/>
      </p:ext>
    </p:extLst>
  </p:cSld>
  <p:clrMap bg1="lt1" tx1="dk1" bg2="lt2" tx2="dk2" accent1="accent1" accent2="accent2" accent3="accent3" accent4="accent4" accent5="accent5" accent6="accent6" hlink="hlink" folHlink="folHlink"/>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3503965" cy="230832"/>
          </a:xfrm>
          <a:prstGeom prst="rect">
            <a:avLst/>
          </a:prstGeom>
          <a:noFill/>
        </p:spPr>
        <p:txBody>
          <a:bodyPr wrap="square" rtlCol="0">
            <a:spAutoFit/>
          </a:bodyPr>
          <a:lstStyle/>
          <a:p>
            <a:r>
              <a:rPr lang="en-US" altLang="zh-CN" sz="900" b="0" kern="1200" baseline="0" dirty="0">
                <a:solidFill>
                  <a:srgbClr val="1D1D1B"/>
                </a:solidFill>
                <a:latin typeface="Arial" panose="020B0604020202020204" pitchFamily="34" charset="0"/>
                <a:ea typeface="+mn-ea"/>
                <a:cs typeface="Arial" panose="020B0604020202020204" pitchFamily="34" charset="0"/>
              </a:rPr>
              <a:t>Huawei Proprietary - Restricted Distribution</a:t>
            </a:r>
            <a:endParaRPr lang="en-US" sz="900" b="0" kern="1200" baseline="0" dirty="0">
              <a:solidFill>
                <a:srgbClr val="1D1D1B"/>
              </a:solidFill>
              <a:latin typeface="Arial" panose="020B0604020202020204" pitchFamily="34" charset="0"/>
              <a:ea typeface="+mn-ea"/>
              <a:cs typeface="Arial" panose="020B0604020202020204" pitchFamily="34" charset="0"/>
            </a:endParaRP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marL="0" marR="0" lvl="0" indent="0" algn="l" defTabSz="890849" rtl="0" eaLnBrk="1" fontAlgn="auto" latinLnBrk="0" hangingPunct="1">
              <a:lnSpc>
                <a:spcPct val="100000"/>
              </a:lnSpc>
              <a:spcBef>
                <a:spcPts val="0"/>
              </a:spcBef>
              <a:spcAft>
                <a:spcPts val="0"/>
              </a:spcAft>
              <a:buClrTx/>
              <a:buSzTx/>
              <a:buFontTx/>
              <a:buNone/>
              <a:tabLst/>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marL="0" marR="0" lvl="0" indent="0" algn="l" defTabSz="890849" rtl="0" eaLnBrk="1" fontAlgn="auto" latinLnBrk="0" hangingPunct="1">
                <a:lnSpc>
                  <a:spcPct val="100000"/>
                </a:lnSpc>
                <a:spcBef>
                  <a:spcPts val="0"/>
                </a:spcBef>
                <a:spcAft>
                  <a:spcPts val="0"/>
                </a:spcAft>
                <a:buClrTx/>
                <a:buSzTx/>
                <a:buFontTx/>
                <a:buNone/>
                <a:tabLst/>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0" y="2625389"/>
            <a:ext cx="1967973" cy="4233515"/>
            <a:chOff x="5343885" y="-48857"/>
            <a:chExt cx="327131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charset="0"/>
                  <a:ea typeface="Arial" charset="0"/>
                  <a:cs typeface="Arial" charset="0"/>
                </a:rPr>
                <a:t>RGB </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186C</a:t>
              </a:r>
            </a:p>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84543" y="4866463"/>
              <a:ext cx="791510" cy="664398"/>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82308" y="4134866"/>
              <a:ext cx="791510" cy="664398"/>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77324" y="5596166"/>
              <a:ext cx="791510" cy="664398"/>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11114" y="3415851"/>
              <a:ext cx="791510" cy="664398"/>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20945" y="4866463"/>
              <a:ext cx="791510" cy="664398"/>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8707" y="4134866"/>
              <a:ext cx="791510" cy="664398"/>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23691" y="5596166"/>
              <a:ext cx="791510" cy="664398"/>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0/0/0</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45335" y="6324024"/>
              <a:ext cx="513579" cy="664398"/>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7003279" y="6324024"/>
              <a:ext cx="513579" cy="664398"/>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51547" y="6324024"/>
              <a:ext cx="513579" cy="664398"/>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98559" y="6324024"/>
              <a:ext cx="513579" cy="664398"/>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99056531"/>
      </p:ext>
    </p:extLst>
  </p:cSld>
  <p:clrMap bg1="lt1" tx1="dk1" bg2="lt2" tx2="dk2" accent1="accent1" accent2="accent2" accent3="accent3" accent4="accent4" accent5="accent5" accent6="accent6" hlink="hlink" folHlink="folHlink"/>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9" y="1467870"/>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Copyright©2018 Huawei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Huawei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mn-lt"/>
                <a:cs typeface="Arial" panose="020B0604020202020204" pitchFamily="34" charset="0"/>
              </a:rPr>
              <a:t>Bring digital to every person, home and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organization for a fully connected,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intelligent world.</a:t>
            </a:r>
            <a:endParaRPr kumimoji="1" lang="zh-CN" altLang="en-US" sz="1200" dirty="0">
              <a:solidFill>
                <a:srgbClr val="1D1D1B"/>
              </a:solidFill>
              <a:latin typeface="+mn-lt"/>
              <a:ea typeface="Microsoft YaHei" charset="-122"/>
              <a:cs typeface="Microsoft YaHei" charset="-122"/>
            </a:endParaRPr>
          </a:p>
        </p:txBody>
      </p:sp>
      <p:pic>
        <p:nvPicPr>
          <p:cNvPr id="8" name="Picture 7">
            <a:extLst>
              <a:ext uri="{FF2B5EF4-FFF2-40B4-BE49-F238E27FC236}">
                <a16:creationId xmlns:a16="http://schemas.microsoft.com/office/drawing/2014/main" id="{BA792140-33FB-E045-9071-EE8DB65F2A1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73676" y="5237566"/>
            <a:ext cx="1875600" cy="405914"/>
          </a:xfrm>
          <a:prstGeom prst="rect">
            <a:avLst/>
          </a:prstGeom>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913587" y="360950"/>
            <a:ext cx="10098289" cy="1767015"/>
          </a:xfrm>
        </p:spPr>
        <p:txBody>
          <a:bodyPr anchor="ctr">
            <a:normAutofit fontScale="90000"/>
          </a:bodyPr>
          <a:lstStyle/>
          <a:p>
            <a:pPr>
              <a:lnSpc>
                <a:spcPct val="100000"/>
              </a:lnSpc>
            </a:pPr>
            <a:r>
              <a:rPr lang="en-US" altLang="zh-CN" sz="4400" b="1" dirty="0">
                <a:latin typeface="Candara" panose="020E0502030303020204" pitchFamily="34" charset="0"/>
                <a:ea typeface="仓耳今楷03 W04" panose="02020400000000000000" pitchFamily="18" charset="-122"/>
              </a:rPr>
              <a:t>Towards Foundation Models for </a:t>
            </a:r>
            <a:br>
              <a:rPr lang="en-US" altLang="zh-CN" sz="4400" b="1" dirty="0">
                <a:latin typeface="Candara" panose="020E0502030303020204" pitchFamily="34" charset="0"/>
                <a:ea typeface="仓耳今楷03 W04" panose="02020400000000000000" pitchFamily="18" charset="-122"/>
              </a:rPr>
            </a:br>
            <a:r>
              <a:rPr lang="en-US" altLang="zh-CN" sz="4400" b="1" dirty="0">
                <a:latin typeface="Candara" panose="020E0502030303020204" pitchFamily="34" charset="0"/>
                <a:ea typeface="仓耳今楷03 W04" panose="02020400000000000000" pitchFamily="18" charset="-122"/>
              </a:rPr>
              <a:t>Solving Corner Cases in Autonomous Driving</a:t>
            </a:r>
            <a:endParaRPr lang="zh-CN" altLang="en-US" sz="4400" b="1" dirty="0">
              <a:latin typeface="Candara" panose="020E0502030303020204" pitchFamily="34" charset="0"/>
              <a:ea typeface="仓耳今楷03 W04" panose="02020400000000000000" pitchFamily="18" charset="-122"/>
            </a:endParaRPr>
          </a:p>
        </p:txBody>
      </p:sp>
      <p:sp>
        <p:nvSpPr>
          <p:cNvPr id="6" name="Text Placeholder 7">
            <a:extLst>
              <a:ext uri="{FF2B5EF4-FFF2-40B4-BE49-F238E27FC236}">
                <a16:creationId xmlns:a16="http://schemas.microsoft.com/office/drawing/2014/main" id="{7F3DB8AC-5DE9-5548-8697-C9055F7FFCCB}"/>
              </a:ext>
            </a:extLst>
          </p:cNvPr>
          <p:cNvSpPr>
            <a:spLocks noGrp="1"/>
          </p:cNvSpPr>
          <p:nvPr>
            <p:ph type="body" sz="quarter" idx="10"/>
          </p:nvPr>
        </p:nvSpPr>
        <p:spPr>
          <a:xfrm>
            <a:off x="913588" y="5686624"/>
            <a:ext cx="5056462" cy="979180"/>
          </a:xfrm>
        </p:spPr>
        <p:txBody>
          <a:bodyPr lIns="0" tIns="0" rIns="0" bIns="0"/>
          <a:lstStyle/>
          <a:p>
            <a:pPr>
              <a:lnSpc>
                <a:spcPct val="150000"/>
              </a:lnSpc>
            </a:pPr>
            <a:r>
              <a:rPr lang="en-US" altLang="zh-CN" sz="2000" b="1" dirty="0" err="1">
                <a:latin typeface="Candara" panose="020E0502030303020204" pitchFamily="34" charset="0"/>
                <a:ea typeface="仓耳今楷03 W04" panose="02020400000000000000" pitchFamily="18" charset="-122"/>
              </a:rPr>
              <a:t>Chufeng</a:t>
            </a:r>
            <a:r>
              <a:rPr lang="en-US" altLang="zh-CN" sz="2000" b="1" dirty="0">
                <a:latin typeface="Candara" panose="020E0502030303020204" pitchFamily="34" charset="0"/>
                <a:ea typeface="仓耳今楷03 W04" panose="02020400000000000000" pitchFamily="18" charset="-122"/>
              </a:rPr>
              <a:t> Tang</a:t>
            </a:r>
          </a:p>
          <a:p>
            <a:pPr>
              <a:lnSpc>
                <a:spcPct val="150000"/>
              </a:lnSpc>
            </a:pPr>
            <a:r>
              <a:rPr lang="en-US" altLang="zh-CN" sz="2000" b="1" dirty="0">
                <a:latin typeface="Candara" panose="020E0502030303020204" pitchFamily="34" charset="0"/>
                <a:ea typeface="仓耳今楷03 W04" panose="02020400000000000000" pitchFamily="18" charset="-122"/>
              </a:rPr>
              <a:t>Intelligent Automotive Solution BU, Huawei</a:t>
            </a:r>
            <a:endParaRPr lang="en-US" sz="2000" b="1" dirty="0">
              <a:latin typeface="Candara" panose="020E0502030303020204" pitchFamily="34" charset="0"/>
              <a:ea typeface="仓耳今楷03 W04" panose="02020400000000000000" pitchFamily="18" charset="-122"/>
            </a:endParaRPr>
          </a:p>
        </p:txBody>
      </p:sp>
    </p:spTree>
    <p:extLst>
      <p:ext uri="{BB962C8B-B14F-4D97-AF65-F5344CB8AC3E}">
        <p14:creationId xmlns:p14="http://schemas.microsoft.com/office/powerpoint/2010/main" val="736519058"/>
      </p:ext>
    </p:extLst>
  </p:cSld>
  <p:clrMapOvr>
    <a:masterClrMapping/>
  </p:clrMapOvr>
  <mc:AlternateContent xmlns:mc="http://schemas.openxmlformats.org/markup-compatibility/2006">
    <mc:Choice xmlns:p14="http://schemas.microsoft.com/office/powerpoint/2010/main" Requires="p14">
      <p:transition spd="slow" p14:dur="2000" advTm="3022"/>
    </mc:Choice>
    <mc:Fallback>
      <p:transition spd="slow" advTm="302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E0CEC36-5881-F64A-A70F-904DBA9886A9}"/>
              </a:ext>
            </a:extLst>
          </p:cNvPr>
          <p:cNvSpPr>
            <a:spLocks noGrp="1"/>
          </p:cNvSpPr>
          <p:nvPr>
            <p:ph type="subTitle" idx="1"/>
          </p:nvPr>
        </p:nvSpPr>
        <p:spPr>
          <a:xfrm>
            <a:off x="729175" y="456134"/>
            <a:ext cx="10740640" cy="993400"/>
          </a:xfrm>
        </p:spPr>
        <p:txBody>
          <a:bodyPr anchor="ctr">
            <a:normAutofit/>
          </a:bodyPr>
          <a:lstStyle/>
          <a:p>
            <a:r>
              <a:rPr lang="en-US" altLang="zh-CN" b="1" dirty="0">
                <a:latin typeface="Candara" panose="020E0502030303020204" pitchFamily="34" charset="0"/>
                <a:ea typeface="仓耳今楷03 W04" panose="02020400000000000000" pitchFamily="18" charset="-122"/>
              </a:rPr>
              <a:t>2. VLM co-work with Planner:</a:t>
            </a:r>
            <a:r>
              <a:rPr lang="zh-CN" altLang="en-US" b="1" dirty="0">
                <a:latin typeface="Candara" panose="020E0502030303020204" pitchFamily="34" charset="0"/>
                <a:ea typeface="仓耳今楷03 W04" panose="02020400000000000000" pitchFamily="18" charset="-122"/>
              </a:rPr>
              <a:t> </a:t>
            </a:r>
            <a:r>
              <a:rPr lang="en-US" altLang="zh-CN" b="1" dirty="0">
                <a:latin typeface="Candara" panose="020E0502030303020204" pitchFamily="34" charset="0"/>
                <a:ea typeface="仓耳今楷03 W04" panose="02020400000000000000" pitchFamily="18" charset="-122"/>
              </a:rPr>
              <a:t>Challenges</a:t>
            </a:r>
          </a:p>
        </p:txBody>
      </p:sp>
      <p:sp>
        <p:nvSpPr>
          <p:cNvPr id="3" name="Content Placeholder 2">
            <a:extLst>
              <a:ext uri="{FF2B5EF4-FFF2-40B4-BE49-F238E27FC236}">
                <a16:creationId xmlns:a16="http://schemas.microsoft.com/office/drawing/2014/main" id="{55F986D5-D7D9-6446-9526-9389CD9831D8}"/>
              </a:ext>
            </a:extLst>
          </p:cNvPr>
          <p:cNvSpPr>
            <a:spLocks noGrp="1"/>
          </p:cNvSpPr>
          <p:nvPr>
            <p:ph idx="12"/>
          </p:nvPr>
        </p:nvSpPr>
        <p:spPr>
          <a:xfrm>
            <a:off x="737184" y="1512875"/>
            <a:ext cx="10967135" cy="4819912"/>
          </a:xfrm>
        </p:spPr>
        <p:txBody>
          <a:bodyPr/>
          <a:lstStyle/>
          <a:p>
            <a:pPr>
              <a:lnSpc>
                <a:spcPct val="150000"/>
              </a:lnSpc>
            </a:pPr>
            <a:r>
              <a:rPr lang="en-US" altLang="zh-CN" sz="2000" b="1" i="0" dirty="0">
                <a:solidFill>
                  <a:srgbClr val="333333"/>
                </a:solidFill>
                <a:effectLst/>
                <a:latin typeface="Candara" panose="020E0502030303020204" pitchFamily="34" charset="0"/>
              </a:rPr>
              <a:t>VLM runs at </a:t>
            </a:r>
            <a:r>
              <a:rPr lang="en-US" altLang="zh-CN" sz="2000" b="1" dirty="0">
                <a:latin typeface="Candara" panose="020E0502030303020204" pitchFamily="34" charset="0"/>
              </a:rPr>
              <a:t>low frequency, but still suffers from the limited in-vehicle computing.</a:t>
            </a:r>
          </a:p>
          <a:p>
            <a:pPr lvl="1">
              <a:lnSpc>
                <a:spcPct val="150000"/>
              </a:lnSpc>
              <a:buFont typeface="Wingdings" panose="05000000000000000000" pitchFamily="2" charset="2"/>
              <a:buChar char="Ø"/>
            </a:pPr>
            <a:r>
              <a:rPr lang="en-US" altLang="zh-CN" sz="1800" dirty="0">
                <a:solidFill>
                  <a:srgbClr val="333333"/>
                </a:solidFill>
                <a:latin typeface="Candara" panose="020E0502030303020204" pitchFamily="34" charset="0"/>
              </a:rPr>
              <a:t> Solving harder cases relies on complex reasoning, thus requires </a:t>
            </a:r>
            <a:r>
              <a:rPr lang="en-US" altLang="zh-CN" sz="1800" b="1" dirty="0">
                <a:solidFill>
                  <a:srgbClr val="333333"/>
                </a:solidFill>
                <a:latin typeface="Candara" panose="020E0502030303020204" pitchFamily="34" charset="0"/>
              </a:rPr>
              <a:t>more test-time computation</a:t>
            </a:r>
            <a:r>
              <a:rPr lang="en-US" altLang="zh-CN" sz="1800" dirty="0">
                <a:solidFill>
                  <a:srgbClr val="333333"/>
                </a:solidFill>
                <a:latin typeface="Candara" panose="020E0502030303020204" pitchFamily="34" charset="0"/>
              </a:rPr>
              <a:t> (like </a:t>
            </a:r>
            <a:r>
              <a:rPr lang="en-US" altLang="zh-CN" sz="1800" dirty="0" err="1">
                <a:solidFill>
                  <a:srgbClr val="333333"/>
                </a:solidFill>
                <a:latin typeface="Candara" panose="020E0502030303020204" pitchFamily="34" charset="0"/>
              </a:rPr>
              <a:t>OpenAI</a:t>
            </a:r>
            <a:r>
              <a:rPr lang="en-US" altLang="zh-CN" sz="1800" dirty="0">
                <a:solidFill>
                  <a:srgbClr val="333333"/>
                </a:solidFill>
                <a:latin typeface="Candara" panose="020E0502030303020204" pitchFamily="34" charset="0"/>
              </a:rPr>
              <a:t> o1).</a:t>
            </a:r>
          </a:p>
          <a:p>
            <a:pPr lvl="1">
              <a:lnSpc>
                <a:spcPct val="150000"/>
              </a:lnSpc>
              <a:buFont typeface="Wingdings" panose="05000000000000000000" pitchFamily="2" charset="2"/>
              <a:buChar char="Ø"/>
            </a:pPr>
            <a:r>
              <a:rPr lang="en-US" altLang="zh-CN" sz="1800" dirty="0">
                <a:solidFill>
                  <a:srgbClr val="333333"/>
                </a:solidFill>
                <a:latin typeface="Candara" panose="020E0502030303020204" pitchFamily="34" charset="0"/>
              </a:rPr>
              <a:t> Complex </a:t>
            </a:r>
            <a:r>
              <a:rPr lang="en-US" altLang="zh-CN" sz="1800" b="1" dirty="0">
                <a:solidFill>
                  <a:srgbClr val="333333"/>
                </a:solidFill>
                <a:latin typeface="Candara" panose="020E0502030303020204" pitchFamily="34" charset="0"/>
              </a:rPr>
              <a:t>chain-of-thought reasoning</a:t>
            </a:r>
            <a:r>
              <a:rPr lang="en-US" altLang="zh-CN" sz="1800" dirty="0">
                <a:solidFill>
                  <a:srgbClr val="333333"/>
                </a:solidFill>
                <a:latin typeface="Candara" panose="020E0502030303020204" pitchFamily="34" charset="0"/>
              </a:rPr>
              <a:t> requires a large number of tokens, or multi-round inference.</a:t>
            </a:r>
          </a:p>
          <a:p>
            <a:pPr lvl="1">
              <a:lnSpc>
                <a:spcPct val="150000"/>
              </a:lnSpc>
              <a:buFont typeface="Wingdings" panose="05000000000000000000" pitchFamily="2" charset="2"/>
              <a:buChar char="Ø"/>
            </a:pPr>
            <a:r>
              <a:rPr lang="en-US" altLang="zh-CN" sz="1800" dirty="0">
                <a:solidFill>
                  <a:srgbClr val="333333"/>
                </a:solidFill>
                <a:latin typeface="Candara" panose="020E0502030303020204" pitchFamily="34" charset="0"/>
              </a:rPr>
              <a:t> Unable to handle some </a:t>
            </a:r>
            <a:r>
              <a:rPr lang="en-US" altLang="zh-CN" sz="1800" b="1" dirty="0">
                <a:solidFill>
                  <a:srgbClr val="333333"/>
                </a:solidFill>
                <a:latin typeface="Candara" panose="020E0502030303020204" pitchFamily="34" charset="0"/>
              </a:rPr>
              <a:t>suddenly appeared rare events</a:t>
            </a:r>
            <a:r>
              <a:rPr lang="en-US" altLang="zh-CN" sz="1800" dirty="0">
                <a:solidFill>
                  <a:srgbClr val="333333"/>
                </a:solidFill>
                <a:latin typeface="Candara" panose="020E0502030303020204" pitchFamily="34" charset="0"/>
              </a:rPr>
              <a:t>.</a:t>
            </a:r>
          </a:p>
          <a:p>
            <a:pPr>
              <a:lnSpc>
                <a:spcPct val="150000"/>
              </a:lnSpc>
            </a:pPr>
            <a:r>
              <a:rPr lang="en-US" altLang="zh-CN" sz="2000" b="1" i="0" dirty="0">
                <a:solidFill>
                  <a:srgbClr val="333333"/>
                </a:solidFill>
                <a:effectLst/>
                <a:latin typeface="Candara" panose="020E0502030303020204" pitchFamily="34" charset="0"/>
              </a:rPr>
              <a:t>Co-optimizing VLM with existing e2e/planning models is not easy.</a:t>
            </a:r>
          </a:p>
          <a:p>
            <a:pPr lvl="1">
              <a:lnSpc>
                <a:spcPct val="150000"/>
              </a:lnSpc>
              <a:buFont typeface="Wingdings" panose="05000000000000000000" pitchFamily="2" charset="2"/>
              <a:buChar char="Ø"/>
            </a:pPr>
            <a:r>
              <a:rPr lang="en-US" altLang="zh-CN" sz="1800" i="0" dirty="0">
                <a:solidFill>
                  <a:srgbClr val="333333"/>
                </a:solidFill>
                <a:effectLst/>
                <a:latin typeface="Candara" panose="020E0502030303020204" pitchFamily="34" charset="0"/>
              </a:rPr>
              <a:t> </a:t>
            </a:r>
            <a:r>
              <a:rPr lang="en-US" altLang="zh-CN" sz="1800" b="1" i="0" dirty="0">
                <a:solidFill>
                  <a:srgbClr val="333333"/>
                </a:solidFill>
                <a:effectLst/>
                <a:latin typeface="Candara" panose="020E0502030303020204" pitchFamily="34" charset="0"/>
              </a:rPr>
              <a:t>Training together</a:t>
            </a:r>
            <a:r>
              <a:rPr lang="en-US" altLang="zh-CN" sz="1800" i="0" dirty="0">
                <a:solidFill>
                  <a:srgbClr val="333333"/>
                </a:solidFill>
                <a:effectLst/>
                <a:latin typeface="Candara" panose="020E0502030303020204" pitchFamily="34" charset="0"/>
              </a:rPr>
              <a:t> involves more learning and engineering difficulties.</a:t>
            </a:r>
          </a:p>
          <a:p>
            <a:pPr lvl="1">
              <a:lnSpc>
                <a:spcPct val="150000"/>
              </a:lnSpc>
              <a:buFont typeface="Wingdings" panose="05000000000000000000" pitchFamily="2" charset="2"/>
              <a:buChar char="Ø"/>
            </a:pPr>
            <a:r>
              <a:rPr lang="en-US" altLang="zh-CN" sz="1800" i="0" dirty="0">
                <a:solidFill>
                  <a:srgbClr val="333333"/>
                </a:solidFill>
                <a:effectLst/>
                <a:latin typeface="Candara" panose="020E0502030303020204" pitchFamily="34" charset="0"/>
              </a:rPr>
              <a:t> </a:t>
            </a:r>
            <a:r>
              <a:rPr lang="en-US" altLang="zh-CN" sz="1800" b="1" i="0" dirty="0">
                <a:solidFill>
                  <a:srgbClr val="333333"/>
                </a:solidFill>
                <a:effectLst/>
                <a:latin typeface="Candara" panose="020E0502030303020204" pitchFamily="34" charset="0"/>
              </a:rPr>
              <a:t>Training individually </a:t>
            </a:r>
            <a:r>
              <a:rPr lang="en-US" altLang="zh-CN" sz="1800" i="1" dirty="0">
                <a:solidFill>
                  <a:srgbClr val="333333"/>
                </a:solidFill>
                <a:effectLst/>
                <a:latin typeface="Candara" panose="020E0502030303020204" pitchFamily="34" charset="0"/>
              </a:rPr>
              <a:t>(e.g.</a:t>
            </a:r>
            <a:r>
              <a:rPr lang="en-US" altLang="zh-CN" sz="1800" i="0" dirty="0">
                <a:solidFill>
                  <a:srgbClr val="333333"/>
                </a:solidFill>
                <a:effectLst/>
                <a:latin typeface="Candara" panose="020E0502030303020204" pitchFamily="34" charset="0"/>
              </a:rPr>
              <a:t>, passing perception/reasoning results instead of features) needs additional parsing process and limits the ability of VLM </a:t>
            </a:r>
            <a:r>
              <a:rPr lang="en-US" altLang="zh-CN" sz="1800" i="1" dirty="0">
                <a:solidFill>
                  <a:srgbClr val="333333"/>
                </a:solidFill>
                <a:effectLst/>
                <a:latin typeface="Candara" panose="020E0502030303020204" pitchFamily="34" charset="0"/>
              </a:rPr>
              <a:t>(i.e.</a:t>
            </a:r>
            <a:r>
              <a:rPr lang="en-US" altLang="zh-CN" sz="1800" i="0" dirty="0">
                <a:solidFill>
                  <a:srgbClr val="333333"/>
                </a:solidFill>
                <a:effectLst/>
                <a:latin typeface="Candara" panose="020E0502030303020204" pitchFamily="34" charset="0"/>
              </a:rPr>
              <a:t>, focus on limited cases only).</a:t>
            </a:r>
          </a:p>
          <a:p>
            <a:pPr lvl="1">
              <a:lnSpc>
                <a:spcPct val="150000"/>
              </a:lnSpc>
              <a:buFont typeface="Wingdings" panose="05000000000000000000" pitchFamily="2" charset="2"/>
              <a:buChar char="Ø"/>
            </a:pPr>
            <a:r>
              <a:rPr lang="en-US" altLang="zh-CN" sz="1800" dirty="0">
                <a:solidFill>
                  <a:srgbClr val="333333"/>
                </a:solidFill>
                <a:latin typeface="Candara" panose="020E0502030303020204" pitchFamily="34" charset="0"/>
              </a:rPr>
              <a:t> It is hard to </a:t>
            </a:r>
            <a:r>
              <a:rPr lang="en-US" altLang="zh-CN" sz="1800" b="1" dirty="0">
                <a:solidFill>
                  <a:srgbClr val="333333"/>
                </a:solidFill>
                <a:latin typeface="Candara" panose="020E0502030303020204" pitchFamily="34" charset="0"/>
              </a:rPr>
              <a:t>resolve the conflicts</a:t>
            </a:r>
            <a:r>
              <a:rPr lang="en-US" altLang="zh-CN" sz="1800" dirty="0">
                <a:solidFill>
                  <a:srgbClr val="333333"/>
                </a:solidFill>
                <a:latin typeface="Candara" panose="020E0502030303020204" pitchFamily="34" charset="0"/>
              </a:rPr>
              <a:t> between the two systems (</a:t>
            </a:r>
            <a:r>
              <a:rPr lang="en-US" altLang="zh-CN" sz="1800" i="1" dirty="0">
                <a:solidFill>
                  <a:srgbClr val="333333"/>
                </a:solidFill>
                <a:latin typeface="Candara" panose="020E0502030303020204" pitchFamily="34" charset="0"/>
              </a:rPr>
              <a:t>e.g.</a:t>
            </a:r>
            <a:r>
              <a:rPr lang="en-US" altLang="zh-CN" sz="1800" dirty="0">
                <a:solidFill>
                  <a:srgbClr val="333333"/>
                </a:solidFill>
                <a:latin typeface="Candara" panose="020E0502030303020204" pitchFamily="34" charset="0"/>
              </a:rPr>
              <a:t>, totally different decisions). </a:t>
            </a:r>
          </a:p>
          <a:p>
            <a:pPr lvl="1">
              <a:lnSpc>
                <a:spcPct val="150000"/>
              </a:lnSpc>
              <a:buFont typeface="Wingdings" panose="05000000000000000000" pitchFamily="2" charset="2"/>
              <a:buChar char="Ø"/>
            </a:pPr>
            <a:r>
              <a:rPr lang="en-US" altLang="zh-CN" sz="1800" dirty="0">
                <a:solidFill>
                  <a:srgbClr val="333333"/>
                </a:solidFill>
                <a:latin typeface="Candara" panose="020E0502030303020204" pitchFamily="34" charset="0"/>
              </a:rPr>
              <a:t> The well-known </a:t>
            </a:r>
            <a:r>
              <a:rPr lang="en-US" altLang="zh-CN" sz="1800" b="1" dirty="0">
                <a:solidFill>
                  <a:srgbClr val="333333"/>
                </a:solidFill>
                <a:latin typeface="Candara" panose="020E0502030303020204" pitchFamily="34" charset="0"/>
              </a:rPr>
              <a:t>hallucination</a:t>
            </a:r>
            <a:r>
              <a:rPr lang="en-US" altLang="zh-CN" sz="1800" dirty="0">
                <a:solidFill>
                  <a:srgbClr val="333333"/>
                </a:solidFill>
                <a:latin typeface="Candara" panose="020E0502030303020204" pitchFamily="34" charset="0"/>
              </a:rPr>
              <a:t> problem.</a:t>
            </a:r>
            <a:endParaRPr lang="en-US" altLang="zh-CN" sz="1800" i="0" dirty="0">
              <a:solidFill>
                <a:srgbClr val="333333"/>
              </a:solidFill>
              <a:effectLst/>
              <a:latin typeface="Candara" panose="020E0502030303020204" pitchFamily="34" charset="0"/>
            </a:endParaRPr>
          </a:p>
        </p:txBody>
      </p:sp>
    </p:spTree>
    <p:extLst>
      <p:ext uri="{BB962C8B-B14F-4D97-AF65-F5344CB8AC3E}">
        <p14:creationId xmlns:p14="http://schemas.microsoft.com/office/powerpoint/2010/main" val="3302436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E0CEC36-5881-F64A-A70F-904DBA9886A9}"/>
              </a:ext>
            </a:extLst>
          </p:cNvPr>
          <p:cNvSpPr>
            <a:spLocks noGrp="1"/>
          </p:cNvSpPr>
          <p:nvPr>
            <p:ph type="subTitle" idx="1"/>
          </p:nvPr>
        </p:nvSpPr>
        <p:spPr>
          <a:xfrm>
            <a:off x="729175" y="456134"/>
            <a:ext cx="10740640" cy="993400"/>
          </a:xfrm>
        </p:spPr>
        <p:txBody>
          <a:bodyPr anchor="ctr">
            <a:normAutofit/>
          </a:bodyPr>
          <a:lstStyle/>
          <a:p>
            <a:r>
              <a:rPr lang="en-US" altLang="zh-CN" b="1" dirty="0">
                <a:latin typeface="Candara" panose="020E0502030303020204" pitchFamily="34" charset="0"/>
                <a:ea typeface="仓耳今楷03 W04" panose="02020400000000000000" pitchFamily="18" charset="-122"/>
              </a:rPr>
              <a:t>3. VLM for E2E Driving</a:t>
            </a:r>
          </a:p>
        </p:txBody>
      </p:sp>
      <p:sp>
        <p:nvSpPr>
          <p:cNvPr id="3" name="Content Placeholder 2">
            <a:extLst>
              <a:ext uri="{FF2B5EF4-FFF2-40B4-BE49-F238E27FC236}">
                <a16:creationId xmlns:a16="http://schemas.microsoft.com/office/drawing/2014/main" id="{55F986D5-D7D9-6446-9526-9389CD9831D8}"/>
              </a:ext>
            </a:extLst>
          </p:cNvPr>
          <p:cNvSpPr>
            <a:spLocks noGrp="1"/>
          </p:cNvSpPr>
          <p:nvPr>
            <p:ph idx="12"/>
          </p:nvPr>
        </p:nvSpPr>
        <p:spPr>
          <a:xfrm>
            <a:off x="737185" y="1512875"/>
            <a:ext cx="10733557" cy="1916125"/>
          </a:xfrm>
        </p:spPr>
        <p:txBody>
          <a:bodyPr/>
          <a:lstStyle/>
          <a:p>
            <a:pPr>
              <a:lnSpc>
                <a:spcPct val="150000"/>
              </a:lnSpc>
            </a:pPr>
            <a:r>
              <a:rPr lang="en-US" altLang="zh-CN" sz="2000" b="1" dirty="0">
                <a:latin typeface="Candara" panose="020E0502030303020204" pitchFamily="34" charset="0"/>
                <a:ea typeface="仓耳今楷03 W04" panose="02020400000000000000" pitchFamily="18" charset="-122"/>
              </a:rPr>
              <a:t>VLM takes multi-sensor inputs, and predicts action or trajectory of ego-vehicle.</a:t>
            </a:r>
          </a:p>
        </p:txBody>
      </p:sp>
      <p:sp>
        <p:nvSpPr>
          <p:cNvPr id="15" name="文本框 14">
            <a:extLst>
              <a:ext uri="{FF2B5EF4-FFF2-40B4-BE49-F238E27FC236}">
                <a16:creationId xmlns:a16="http://schemas.microsoft.com/office/drawing/2014/main" id="{339CBCBE-DD56-4B2E-8C08-D3AF2EEFDA84}"/>
              </a:ext>
            </a:extLst>
          </p:cNvPr>
          <p:cNvSpPr txBox="1"/>
          <p:nvPr/>
        </p:nvSpPr>
        <p:spPr>
          <a:xfrm>
            <a:off x="2592060" y="0"/>
            <a:ext cx="9604703" cy="738664"/>
          </a:xfrm>
          <a:prstGeom prst="rect">
            <a:avLst/>
          </a:prstGeom>
          <a:noFill/>
        </p:spPr>
        <p:txBody>
          <a:bodyPr wrap="square">
            <a:spAutoFit/>
          </a:bodyPr>
          <a:lstStyle/>
          <a:p>
            <a:pPr algn="r"/>
            <a:r>
              <a:rPr lang="en-US" altLang="zh-CN" sz="1400" dirty="0" err="1">
                <a:latin typeface="Candara" panose="020E0502030303020204" pitchFamily="34" charset="0"/>
              </a:rPr>
              <a:t>LMDrive</a:t>
            </a:r>
            <a:r>
              <a:rPr lang="en-US" altLang="zh-CN" sz="1400" dirty="0">
                <a:latin typeface="Candara" panose="020E0502030303020204" pitchFamily="34" charset="0"/>
              </a:rPr>
              <a:t>: Closed-Loop End-to-End Driving with Large Language Models. Shao et al., CVPR 2024.</a:t>
            </a:r>
          </a:p>
          <a:p>
            <a:pPr algn="r"/>
            <a:r>
              <a:rPr lang="en-US" altLang="zh-CN" sz="1400" dirty="0">
                <a:latin typeface="Candara" panose="020E0502030303020204" pitchFamily="34" charset="0"/>
              </a:rPr>
              <a:t>Tokenize the World into Object-level Knowledge to Address Long-tail Events in Autonomous Driving. Tian et al., </a:t>
            </a:r>
            <a:r>
              <a:rPr lang="en-US" altLang="zh-CN" sz="1400" dirty="0" err="1">
                <a:latin typeface="Candara" panose="020E0502030303020204" pitchFamily="34" charset="0"/>
              </a:rPr>
              <a:t>arXiv</a:t>
            </a:r>
            <a:r>
              <a:rPr lang="en-US" altLang="zh-CN" sz="1400" dirty="0">
                <a:latin typeface="Candara" panose="020E0502030303020204" pitchFamily="34" charset="0"/>
              </a:rPr>
              <a:t> 2024.</a:t>
            </a:r>
          </a:p>
          <a:p>
            <a:pPr algn="r"/>
            <a:endParaRPr lang="en-US" altLang="zh-CN" sz="1400" dirty="0">
              <a:latin typeface="Candara" panose="020E0502030303020204" pitchFamily="34" charset="0"/>
            </a:endParaRPr>
          </a:p>
        </p:txBody>
      </p:sp>
      <p:pic>
        <p:nvPicPr>
          <p:cNvPr id="5" name="图片 4">
            <a:extLst>
              <a:ext uri="{FF2B5EF4-FFF2-40B4-BE49-F238E27FC236}">
                <a16:creationId xmlns:a16="http://schemas.microsoft.com/office/drawing/2014/main" id="{F95A0D20-D60E-4371-9F5F-FA15BC074459}"/>
              </a:ext>
            </a:extLst>
          </p:cNvPr>
          <p:cNvPicPr>
            <a:picLocks noChangeAspect="1"/>
          </p:cNvPicPr>
          <p:nvPr/>
        </p:nvPicPr>
        <p:blipFill>
          <a:blip r:embed="rId3"/>
          <a:stretch>
            <a:fillRect/>
          </a:stretch>
        </p:blipFill>
        <p:spPr>
          <a:xfrm>
            <a:off x="673347" y="2100570"/>
            <a:ext cx="5073373" cy="3040848"/>
          </a:xfrm>
          <a:prstGeom prst="rect">
            <a:avLst/>
          </a:prstGeom>
          <a:ln>
            <a:solidFill>
              <a:schemeClr val="bg1">
                <a:lumMod val="20000"/>
                <a:lumOff val="80000"/>
              </a:schemeClr>
            </a:solidFill>
          </a:ln>
        </p:spPr>
      </p:pic>
      <p:pic>
        <p:nvPicPr>
          <p:cNvPr id="10" name="图片 9">
            <a:extLst>
              <a:ext uri="{FF2B5EF4-FFF2-40B4-BE49-F238E27FC236}">
                <a16:creationId xmlns:a16="http://schemas.microsoft.com/office/drawing/2014/main" id="{DE9EDA57-38DC-4822-BECE-BD91BF26B51D}"/>
              </a:ext>
            </a:extLst>
          </p:cNvPr>
          <p:cNvPicPr>
            <a:picLocks noChangeAspect="1"/>
          </p:cNvPicPr>
          <p:nvPr/>
        </p:nvPicPr>
        <p:blipFill>
          <a:blip r:embed="rId4"/>
          <a:stretch>
            <a:fillRect/>
          </a:stretch>
        </p:blipFill>
        <p:spPr>
          <a:xfrm>
            <a:off x="6159548" y="2100570"/>
            <a:ext cx="5591237" cy="3040848"/>
          </a:xfrm>
          <a:prstGeom prst="rect">
            <a:avLst/>
          </a:prstGeom>
          <a:ln>
            <a:solidFill>
              <a:schemeClr val="bg1">
                <a:lumMod val="20000"/>
                <a:lumOff val="80000"/>
              </a:schemeClr>
            </a:solidFill>
          </a:ln>
        </p:spPr>
      </p:pic>
      <p:sp>
        <p:nvSpPr>
          <p:cNvPr id="12" name="文本框 11">
            <a:extLst>
              <a:ext uri="{FF2B5EF4-FFF2-40B4-BE49-F238E27FC236}">
                <a16:creationId xmlns:a16="http://schemas.microsoft.com/office/drawing/2014/main" id="{EDB914B6-07D5-44A2-A40B-F3FD8D5B9CD8}"/>
              </a:ext>
            </a:extLst>
          </p:cNvPr>
          <p:cNvSpPr txBox="1"/>
          <p:nvPr/>
        </p:nvSpPr>
        <p:spPr>
          <a:xfrm>
            <a:off x="673347" y="5279803"/>
            <a:ext cx="5073373" cy="923330"/>
          </a:xfrm>
          <a:prstGeom prst="rect">
            <a:avLst/>
          </a:prstGeom>
          <a:noFill/>
        </p:spPr>
        <p:txBody>
          <a:bodyPr wrap="square">
            <a:spAutoFit/>
          </a:bodyPr>
          <a:lstStyle/>
          <a:p>
            <a:r>
              <a:rPr lang="en-US" altLang="zh-CN" b="1" dirty="0">
                <a:latin typeface="Candara" panose="020E0502030303020204" pitchFamily="34" charset="0"/>
              </a:rPr>
              <a:t>Tokenizing</a:t>
            </a:r>
            <a:r>
              <a:rPr lang="en-US" altLang="zh-CN" dirty="0">
                <a:latin typeface="Candara" panose="020E0502030303020204" pitchFamily="34" charset="0"/>
              </a:rPr>
              <a:t> visual inputs with a BEV model.</a:t>
            </a:r>
          </a:p>
          <a:p>
            <a:r>
              <a:rPr lang="en-US" altLang="zh-CN" b="1" dirty="0">
                <a:latin typeface="Candara" panose="020E0502030303020204" pitchFamily="34" charset="0"/>
              </a:rPr>
              <a:t>Decoding actions </a:t>
            </a:r>
            <a:r>
              <a:rPr lang="en-US" altLang="zh-CN" dirty="0">
                <a:latin typeface="Candara" panose="020E0502030303020204" pitchFamily="34" charset="0"/>
              </a:rPr>
              <a:t>from the last token with a MLP.</a:t>
            </a:r>
          </a:p>
          <a:p>
            <a:r>
              <a:rPr lang="en-US" altLang="zh-CN" b="1" dirty="0">
                <a:latin typeface="Candara" panose="020E0502030303020204" pitchFamily="34" charset="0"/>
              </a:rPr>
              <a:t>Close-loop testing </a:t>
            </a:r>
            <a:r>
              <a:rPr lang="en-US" altLang="zh-CN" dirty="0">
                <a:latin typeface="Candara" panose="020E0502030303020204" pitchFamily="34" charset="0"/>
              </a:rPr>
              <a:t>on the CARLA simulator.</a:t>
            </a:r>
            <a:endParaRPr lang="zh-CN" altLang="en-US" dirty="0">
              <a:latin typeface="Candara" panose="020E0502030303020204" pitchFamily="34" charset="0"/>
            </a:endParaRPr>
          </a:p>
        </p:txBody>
      </p:sp>
      <p:sp>
        <p:nvSpPr>
          <p:cNvPr id="13" name="文本框 12">
            <a:extLst>
              <a:ext uri="{FF2B5EF4-FFF2-40B4-BE49-F238E27FC236}">
                <a16:creationId xmlns:a16="http://schemas.microsoft.com/office/drawing/2014/main" id="{30752190-7726-4F9A-A70D-C5DC9D859173}"/>
              </a:ext>
            </a:extLst>
          </p:cNvPr>
          <p:cNvSpPr txBox="1"/>
          <p:nvPr/>
        </p:nvSpPr>
        <p:spPr>
          <a:xfrm>
            <a:off x="6098381" y="5279803"/>
            <a:ext cx="5652404" cy="923330"/>
          </a:xfrm>
          <a:prstGeom prst="rect">
            <a:avLst/>
          </a:prstGeom>
          <a:noFill/>
        </p:spPr>
        <p:txBody>
          <a:bodyPr wrap="square">
            <a:spAutoFit/>
          </a:bodyPr>
          <a:lstStyle/>
          <a:p>
            <a:r>
              <a:rPr lang="en-US" altLang="zh-CN" b="1" dirty="0">
                <a:latin typeface="Candara" panose="020E0502030303020204" pitchFamily="34" charset="0"/>
              </a:rPr>
              <a:t>Scene/object-centric tokenization </a:t>
            </a:r>
            <a:r>
              <a:rPr lang="en-US" altLang="zh-CN" dirty="0">
                <a:latin typeface="Candara" panose="020E0502030303020204" pitchFamily="34" charset="0"/>
              </a:rPr>
              <a:t>of multi-modal inputs.</a:t>
            </a:r>
          </a:p>
          <a:p>
            <a:r>
              <a:rPr lang="en-US" altLang="zh-CN" dirty="0">
                <a:latin typeface="Candara" panose="020E0502030303020204" pitchFamily="34" charset="0"/>
              </a:rPr>
              <a:t>Predicting ego-trajectory </a:t>
            </a:r>
            <a:r>
              <a:rPr lang="en-US" altLang="zh-CN" b="1" dirty="0">
                <a:latin typeface="Candara" panose="020E0502030303020204" pitchFamily="34" charset="0"/>
              </a:rPr>
              <a:t>in texts</a:t>
            </a:r>
            <a:r>
              <a:rPr lang="en-US" altLang="zh-CN" dirty="0">
                <a:latin typeface="Candara" panose="020E0502030303020204" pitchFamily="34" charset="0"/>
              </a:rPr>
              <a:t> with </a:t>
            </a:r>
            <a:r>
              <a:rPr lang="en-US" altLang="zh-CN" b="1" dirty="0">
                <a:latin typeface="Candara" panose="020E0502030303020204" pitchFamily="34" charset="0"/>
              </a:rPr>
              <a:t>CoT reasoning</a:t>
            </a:r>
            <a:r>
              <a:rPr lang="en-US" altLang="zh-CN" dirty="0">
                <a:latin typeface="Candara" panose="020E0502030303020204" pitchFamily="34" charset="0"/>
              </a:rPr>
              <a:t>.</a:t>
            </a:r>
          </a:p>
          <a:p>
            <a:r>
              <a:rPr lang="en-US" altLang="zh-CN" b="1" dirty="0">
                <a:latin typeface="Candara" panose="020E0502030303020204" pitchFamily="34" charset="0"/>
              </a:rPr>
              <a:t>Better</a:t>
            </a:r>
            <a:r>
              <a:rPr lang="en-US" altLang="zh-CN" dirty="0">
                <a:latin typeface="Candara" panose="020E0502030303020204" pitchFamily="34" charset="0"/>
              </a:rPr>
              <a:t> planning results on </a:t>
            </a:r>
            <a:r>
              <a:rPr lang="en-US" altLang="zh-CN" b="1" dirty="0">
                <a:latin typeface="Candara" panose="020E0502030303020204" pitchFamily="34" charset="0"/>
              </a:rPr>
              <a:t>long-tail scenarios</a:t>
            </a:r>
            <a:r>
              <a:rPr lang="en-US" altLang="zh-CN" dirty="0">
                <a:latin typeface="Candara" panose="020E0502030303020204" pitchFamily="34" charset="0"/>
              </a:rPr>
              <a:t>.</a:t>
            </a:r>
          </a:p>
        </p:txBody>
      </p:sp>
    </p:spTree>
    <p:extLst>
      <p:ext uri="{BB962C8B-B14F-4D97-AF65-F5344CB8AC3E}">
        <p14:creationId xmlns:p14="http://schemas.microsoft.com/office/powerpoint/2010/main" val="1742809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E0CEC36-5881-F64A-A70F-904DBA9886A9}"/>
              </a:ext>
            </a:extLst>
          </p:cNvPr>
          <p:cNvSpPr>
            <a:spLocks noGrp="1"/>
          </p:cNvSpPr>
          <p:nvPr>
            <p:ph type="subTitle" idx="1"/>
          </p:nvPr>
        </p:nvSpPr>
        <p:spPr>
          <a:xfrm>
            <a:off x="729175" y="456134"/>
            <a:ext cx="10740640" cy="993400"/>
          </a:xfrm>
        </p:spPr>
        <p:txBody>
          <a:bodyPr anchor="ctr">
            <a:normAutofit/>
          </a:bodyPr>
          <a:lstStyle/>
          <a:p>
            <a:r>
              <a:rPr lang="en-US" altLang="zh-CN" b="1" dirty="0">
                <a:latin typeface="Candara" panose="020E0502030303020204" pitchFamily="34" charset="0"/>
                <a:ea typeface="仓耳今楷03 W04" panose="02020400000000000000" pitchFamily="18" charset="-122"/>
              </a:rPr>
              <a:t>3. VLM for E2E Driving:</a:t>
            </a:r>
            <a:r>
              <a:rPr lang="zh-CN" altLang="en-US" b="1" dirty="0">
                <a:latin typeface="Candara" panose="020E0502030303020204" pitchFamily="34" charset="0"/>
                <a:ea typeface="仓耳今楷03 W04" panose="02020400000000000000" pitchFamily="18" charset="-122"/>
              </a:rPr>
              <a:t> </a:t>
            </a:r>
            <a:r>
              <a:rPr lang="en-US" altLang="zh-CN" b="1" dirty="0">
                <a:latin typeface="Candara" panose="020E0502030303020204" pitchFamily="34" charset="0"/>
                <a:ea typeface="仓耳今楷03 W04" panose="02020400000000000000" pitchFamily="18" charset="-122"/>
              </a:rPr>
              <a:t>Challenges</a:t>
            </a:r>
          </a:p>
        </p:txBody>
      </p:sp>
      <p:sp>
        <p:nvSpPr>
          <p:cNvPr id="3" name="Content Placeholder 2">
            <a:extLst>
              <a:ext uri="{FF2B5EF4-FFF2-40B4-BE49-F238E27FC236}">
                <a16:creationId xmlns:a16="http://schemas.microsoft.com/office/drawing/2014/main" id="{55F986D5-D7D9-6446-9526-9389CD9831D8}"/>
              </a:ext>
            </a:extLst>
          </p:cNvPr>
          <p:cNvSpPr>
            <a:spLocks noGrp="1"/>
          </p:cNvSpPr>
          <p:nvPr>
            <p:ph idx="12"/>
          </p:nvPr>
        </p:nvSpPr>
        <p:spPr>
          <a:xfrm>
            <a:off x="737186" y="1512874"/>
            <a:ext cx="10024018" cy="5243106"/>
          </a:xfrm>
        </p:spPr>
        <p:txBody>
          <a:bodyPr/>
          <a:lstStyle/>
          <a:p>
            <a:pPr>
              <a:lnSpc>
                <a:spcPct val="150000"/>
              </a:lnSpc>
            </a:pPr>
            <a:r>
              <a:rPr lang="en-US" altLang="zh-CN" sz="2000" b="1" dirty="0">
                <a:solidFill>
                  <a:srgbClr val="333333"/>
                </a:solidFill>
                <a:latin typeface="Candara" panose="020E0502030303020204" pitchFamily="34" charset="0"/>
              </a:rPr>
              <a:t>V</a:t>
            </a:r>
            <a:r>
              <a:rPr lang="en-US" altLang="zh-CN" sz="2000" b="1" i="0" dirty="0">
                <a:solidFill>
                  <a:srgbClr val="333333"/>
                </a:solidFill>
                <a:effectLst/>
                <a:latin typeface="Candara" panose="020E0502030303020204" pitchFamily="34" charset="0"/>
              </a:rPr>
              <a:t>ision-language-action (V-L-A) alignment raises new challenges.</a:t>
            </a:r>
          </a:p>
          <a:p>
            <a:pPr lvl="1">
              <a:lnSpc>
                <a:spcPct val="150000"/>
              </a:lnSpc>
              <a:buFont typeface="Wingdings" panose="05000000000000000000" pitchFamily="2" charset="2"/>
              <a:buChar char="Ø"/>
            </a:pPr>
            <a:r>
              <a:rPr lang="en-US" altLang="zh-CN" sz="1800" dirty="0">
                <a:solidFill>
                  <a:srgbClr val="333333"/>
                </a:solidFill>
                <a:latin typeface="Candara" panose="020E0502030303020204" pitchFamily="34" charset="0"/>
              </a:rPr>
              <a:t> Critical shortages of language-labeled training data in driving scenarios.</a:t>
            </a:r>
          </a:p>
          <a:p>
            <a:pPr>
              <a:lnSpc>
                <a:spcPct val="150000"/>
              </a:lnSpc>
            </a:pPr>
            <a:r>
              <a:rPr lang="en-US" altLang="zh-CN" sz="2000" b="1" dirty="0">
                <a:latin typeface="Candara" panose="020E0502030303020204" pitchFamily="34" charset="0"/>
              </a:rPr>
              <a:t>Model suffers from the limited in-vehicle computing, more seriously.</a:t>
            </a:r>
          </a:p>
          <a:p>
            <a:pPr lvl="1">
              <a:lnSpc>
                <a:spcPct val="150000"/>
              </a:lnSpc>
              <a:buFont typeface="Wingdings" panose="05000000000000000000" pitchFamily="2" charset="2"/>
              <a:buChar char="Ø"/>
            </a:pPr>
            <a:r>
              <a:rPr lang="en-US" altLang="zh-CN" sz="1800" b="1" dirty="0">
                <a:solidFill>
                  <a:srgbClr val="333333"/>
                </a:solidFill>
                <a:latin typeface="Candara" panose="020E0502030303020204" pitchFamily="34" charset="0"/>
              </a:rPr>
              <a:t> </a:t>
            </a:r>
            <a:r>
              <a:rPr lang="en-US" altLang="zh-CN" sz="1800" dirty="0">
                <a:solidFill>
                  <a:srgbClr val="333333"/>
                </a:solidFill>
                <a:latin typeface="Candara" panose="020E0502030303020204" pitchFamily="34" charset="0"/>
              </a:rPr>
              <a:t>Requiring </a:t>
            </a:r>
            <a:r>
              <a:rPr lang="en-US" altLang="zh-CN" sz="1800" b="1" dirty="0">
                <a:solidFill>
                  <a:srgbClr val="333333"/>
                </a:solidFill>
                <a:latin typeface="Candara" panose="020E0502030303020204" pitchFamily="34" charset="0"/>
              </a:rPr>
              <a:t>real-time inference </a:t>
            </a:r>
            <a:r>
              <a:rPr lang="en-US" altLang="zh-CN" sz="1800" dirty="0">
                <a:solidFill>
                  <a:srgbClr val="333333"/>
                </a:solidFill>
                <a:latin typeface="Candara" panose="020E0502030303020204" pitchFamily="34" charset="0"/>
              </a:rPr>
              <a:t>for end-to-end driving.</a:t>
            </a:r>
          </a:p>
          <a:p>
            <a:pPr lvl="1">
              <a:lnSpc>
                <a:spcPct val="150000"/>
              </a:lnSpc>
              <a:buFont typeface="Wingdings" panose="05000000000000000000" pitchFamily="2" charset="2"/>
              <a:buChar char="Ø"/>
            </a:pPr>
            <a:r>
              <a:rPr lang="en-US" altLang="zh-CN" sz="1800" dirty="0">
                <a:solidFill>
                  <a:srgbClr val="333333"/>
                </a:solidFill>
                <a:latin typeface="Candara" panose="020E0502030303020204" pitchFamily="34" charset="0"/>
              </a:rPr>
              <a:t> Severely limiting the </a:t>
            </a:r>
            <a:r>
              <a:rPr lang="en-US" altLang="zh-CN" sz="1800" b="1" dirty="0">
                <a:solidFill>
                  <a:srgbClr val="333333"/>
                </a:solidFill>
                <a:latin typeface="Candara" panose="020E0502030303020204" pitchFamily="34" charset="0"/>
              </a:rPr>
              <a:t>model size </a:t>
            </a:r>
            <a:r>
              <a:rPr lang="en-US" altLang="zh-CN" sz="1800" dirty="0">
                <a:solidFill>
                  <a:srgbClr val="333333"/>
                </a:solidFill>
                <a:latin typeface="Candara" panose="020E0502030303020204" pitchFamily="34" charset="0"/>
              </a:rPr>
              <a:t>and </a:t>
            </a:r>
            <a:r>
              <a:rPr lang="en-US" altLang="zh-CN" sz="1800" b="1" dirty="0">
                <a:solidFill>
                  <a:srgbClr val="333333"/>
                </a:solidFill>
                <a:latin typeface="Candara" panose="020E0502030303020204" pitchFamily="34" charset="0"/>
              </a:rPr>
              <a:t>autoregressive tokens</a:t>
            </a:r>
            <a:r>
              <a:rPr lang="en-US" altLang="zh-CN" sz="1800" dirty="0">
                <a:solidFill>
                  <a:srgbClr val="333333"/>
                </a:solidFill>
                <a:latin typeface="Candara" panose="020E0502030303020204" pitchFamily="34" charset="0"/>
              </a:rPr>
              <a:t>.</a:t>
            </a:r>
          </a:p>
          <a:p>
            <a:pPr>
              <a:lnSpc>
                <a:spcPct val="150000"/>
              </a:lnSpc>
            </a:pPr>
            <a:r>
              <a:rPr lang="en-US" altLang="zh-CN" sz="2000" b="1" dirty="0">
                <a:solidFill>
                  <a:srgbClr val="333333"/>
                </a:solidFill>
                <a:latin typeface="Candara" panose="020E0502030303020204" pitchFamily="34" charset="0"/>
              </a:rPr>
              <a:t>How to decode the </a:t>
            </a:r>
            <a:r>
              <a:rPr lang="en-US" altLang="zh-CN" sz="2000" b="1" dirty="0">
                <a:latin typeface="Candara" panose="020E0502030303020204" pitchFamily="34" charset="0"/>
                <a:ea typeface="仓耳今楷03 W04" panose="02020400000000000000" pitchFamily="18" charset="-122"/>
              </a:rPr>
              <a:t>action or trajectory of ego-vehicle ?</a:t>
            </a:r>
          </a:p>
          <a:p>
            <a:pPr lvl="1">
              <a:lnSpc>
                <a:spcPct val="150000"/>
              </a:lnSpc>
              <a:buFont typeface="Wingdings" panose="05000000000000000000" pitchFamily="2" charset="2"/>
              <a:buChar char="Ø"/>
            </a:pPr>
            <a:r>
              <a:rPr lang="en-US" altLang="zh-CN" sz="1800" dirty="0">
                <a:solidFill>
                  <a:srgbClr val="333333"/>
                </a:solidFill>
                <a:latin typeface="Candara" panose="020E0502030303020204" pitchFamily="34" charset="0"/>
              </a:rPr>
              <a:t> </a:t>
            </a:r>
            <a:r>
              <a:rPr lang="en-US" altLang="zh-CN" sz="1800" b="1" dirty="0">
                <a:solidFill>
                  <a:srgbClr val="333333"/>
                </a:solidFill>
                <a:latin typeface="Candara" panose="020E0502030303020204" pitchFamily="34" charset="0"/>
              </a:rPr>
              <a:t>Modeling trajectories as texts </a:t>
            </a:r>
            <a:r>
              <a:rPr lang="en-US" altLang="zh-CN" sz="1800" dirty="0">
                <a:solidFill>
                  <a:srgbClr val="333333"/>
                </a:solidFill>
                <a:latin typeface="Candara" panose="020E0502030303020204" pitchFamily="34" charset="0"/>
              </a:rPr>
              <a:t>involves a large number of output tokens. Besides, VLMs are usually not good at numeric calculation. The predicted trajectory may be unreliable due to hallucination.</a:t>
            </a:r>
          </a:p>
          <a:p>
            <a:pPr lvl="1">
              <a:lnSpc>
                <a:spcPct val="150000"/>
              </a:lnSpc>
              <a:buFont typeface="Wingdings" panose="05000000000000000000" pitchFamily="2" charset="2"/>
              <a:buChar char="Ø"/>
            </a:pPr>
            <a:r>
              <a:rPr lang="en-US" altLang="zh-CN" sz="1800" b="1" dirty="0">
                <a:solidFill>
                  <a:srgbClr val="333333"/>
                </a:solidFill>
                <a:latin typeface="Candara" panose="020E0502030303020204" pitchFamily="34" charset="0"/>
              </a:rPr>
              <a:t> Applying an extra decoder </a:t>
            </a:r>
            <a:r>
              <a:rPr lang="en-US" altLang="zh-CN" sz="1800" dirty="0">
                <a:solidFill>
                  <a:srgbClr val="333333"/>
                </a:solidFill>
                <a:latin typeface="Candara" panose="020E0502030303020204" pitchFamily="34" charset="0"/>
              </a:rPr>
              <a:t>reduces the number of output tokens, but raises new challenges to the learned representation of tokens.</a:t>
            </a:r>
          </a:p>
        </p:txBody>
      </p:sp>
    </p:spTree>
    <p:extLst>
      <p:ext uri="{BB962C8B-B14F-4D97-AF65-F5344CB8AC3E}">
        <p14:creationId xmlns:p14="http://schemas.microsoft.com/office/powerpoint/2010/main" val="3717113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E0CEC36-5881-F64A-A70F-904DBA9886A9}"/>
              </a:ext>
            </a:extLst>
          </p:cNvPr>
          <p:cNvSpPr>
            <a:spLocks noGrp="1"/>
          </p:cNvSpPr>
          <p:nvPr>
            <p:ph type="subTitle" idx="1"/>
          </p:nvPr>
        </p:nvSpPr>
        <p:spPr>
          <a:xfrm>
            <a:off x="729175" y="456134"/>
            <a:ext cx="10740640" cy="993400"/>
          </a:xfrm>
        </p:spPr>
        <p:txBody>
          <a:bodyPr anchor="ctr">
            <a:normAutofit/>
          </a:bodyPr>
          <a:lstStyle/>
          <a:p>
            <a:r>
              <a:rPr lang="en-US" altLang="zh-CN" b="1" dirty="0">
                <a:latin typeface="Candara" panose="020E0502030303020204" pitchFamily="34" charset="0"/>
                <a:ea typeface="仓耳今楷03 W04" panose="02020400000000000000" pitchFamily="18" charset="-122"/>
              </a:rPr>
              <a:t>From Driving VLMs to Driving World Models</a:t>
            </a:r>
          </a:p>
        </p:txBody>
      </p:sp>
      <p:sp>
        <p:nvSpPr>
          <p:cNvPr id="7" name="矩形 6">
            <a:extLst>
              <a:ext uri="{FF2B5EF4-FFF2-40B4-BE49-F238E27FC236}">
                <a16:creationId xmlns:a16="http://schemas.microsoft.com/office/drawing/2014/main" id="{C6C05F38-0884-4CB6-AC78-4314B9271497}"/>
              </a:ext>
            </a:extLst>
          </p:cNvPr>
          <p:cNvSpPr/>
          <p:nvPr/>
        </p:nvSpPr>
        <p:spPr>
          <a:xfrm>
            <a:off x="689184" y="4212582"/>
            <a:ext cx="3103961" cy="1560036"/>
          </a:xfrm>
          <a:prstGeom prst="rect">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a:solidFill>
                  <a:schemeClr val="tx1"/>
                </a:solidFill>
                <a:latin typeface="Candara" panose="020E0502030303020204" pitchFamily="34" charset="0"/>
                <a:ea typeface="仓耳今楷03 W04" panose="02020400000000000000" pitchFamily="18" charset="-122"/>
              </a:rPr>
              <a:t>Driving World Model</a:t>
            </a:r>
            <a:endParaRPr lang="zh-CN" altLang="en-US" sz="2000" b="1" dirty="0">
              <a:solidFill>
                <a:schemeClr val="tx1"/>
              </a:solidFill>
              <a:latin typeface="Candara" panose="020E0502030303020204" pitchFamily="34" charset="0"/>
              <a:ea typeface="仓耳今楷03 W04" panose="02020400000000000000" pitchFamily="18" charset="-122"/>
            </a:endParaRPr>
          </a:p>
        </p:txBody>
      </p:sp>
      <p:sp>
        <p:nvSpPr>
          <p:cNvPr id="8" name="矩形 7">
            <a:extLst>
              <a:ext uri="{FF2B5EF4-FFF2-40B4-BE49-F238E27FC236}">
                <a16:creationId xmlns:a16="http://schemas.microsoft.com/office/drawing/2014/main" id="{0864445C-2B9B-44D6-B706-9A5F9620C09F}"/>
              </a:ext>
            </a:extLst>
          </p:cNvPr>
          <p:cNvSpPr/>
          <p:nvPr/>
        </p:nvSpPr>
        <p:spPr>
          <a:xfrm>
            <a:off x="689185" y="1881285"/>
            <a:ext cx="3103961" cy="1560036"/>
          </a:xfrm>
          <a:prstGeom prst="rect">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r>
              <a:rPr lang="en-US" altLang="zh-CN" sz="2000" b="1" dirty="0">
                <a:solidFill>
                  <a:schemeClr val="tx1"/>
                </a:solidFill>
                <a:latin typeface="Candara" panose="020E0502030303020204" pitchFamily="34" charset="0"/>
                <a:ea typeface="仓耳今楷03 W04" panose="02020400000000000000" pitchFamily="18" charset="-122"/>
              </a:rPr>
              <a:t>Driving</a:t>
            </a:r>
          </a:p>
          <a:p>
            <a:pPr algn="ctr">
              <a:lnSpc>
                <a:spcPct val="150000"/>
              </a:lnSpc>
            </a:pPr>
            <a:r>
              <a:rPr lang="en-US" altLang="zh-CN" sz="2000" b="1" dirty="0">
                <a:solidFill>
                  <a:schemeClr val="tx1"/>
                </a:solidFill>
                <a:latin typeface="Candara" panose="020E0502030303020204" pitchFamily="34" charset="0"/>
                <a:ea typeface="仓耳今楷03 W04" panose="02020400000000000000" pitchFamily="18" charset="-122"/>
              </a:rPr>
              <a:t>Vision-Language Model</a:t>
            </a:r>
            <a:endParaRPr lang="zh-CN" altLang="en-US" sz="2000" b="1" dirty="0">
              <a:solidFill>
                <a:schemeClr val="tx1"/>
              </a:solidFill>
              <a:latin typeface="Candara" panose="020E0502030303020204" pitchFamily="34" charset="0"/>
              <a:ea typeface="仓耳今楷03 W04" panose="02020400000000000000" pitchFamily="18" charset="-122"/>
            </a:endParaRPr>
          </a:p>
        </p:txBody>
      </p:sp>
      <p:sp>
        <p:nvSpPr>
          <p:cNvPr id="9" name="箭头: 燕尾形 8">
            <a:extLst>
              <a:ext uri="{FF2B5EF4-FFF2-40B4-BE49-F238E27FC236}">
                <a16:creationId xmlns:a16="http://schemas.microsoft.com/office/drawing/2014/main" id="{86F65B4B-F9AE-4F79-83A2-123497E2441F}"/>
              </a:ext>
            </a:extLst>
          </p:cNvPr>
          <p:cNvSpPr/>
          <p:nvPr/>
        </p:nvSpPr>
        <p:spPr>
          <a:xfrm rot="5400000">
            <a:off x="1981115" y="3643099"/>
            <a:ext cx="520095" cy="367705"/>
          </a:xfrm>
          <a:prstGeom prst="notchedRightArrow">
            <a:avLst>
              <a:gd name="adj1" fmla="val 50000"/>
              <a:gd name="adj2" fmla="val 77615"/>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文本框 10">
            <a:extLst>
              <a:ext uri="{FF2B5EF4-FFF2-40B4-BE49-F238E27FC236}">
                <a16:creationId xmlns:a16="http://schemas.microsoft.com/office/drawing/2014/main" id="{D214178E-1C0A-4758-8192-D0307F1FAC9A}"/>
              </a:ext>
            </a:extLst>
          </p:cNvPr>
          <p:cNvSpPr txBox="1"/>
          <p:nvPr/>
        </p:nvSpPr>
        <p:spPr>
          <a:xfrm>
            <a:off x="4602227" y="2161439"/>
            <a:ext cx="5925371" cy="967957"/>
          </a:xfrm>
          <a:prstGeom prst="rect">
            <a:avLst/>
          </a:prstGeom>
          <a:noFill/>
        </p:spPr>
        <p:txBody>
          <a:bodyPr wrap="square">
            <a:spAutoFit/>
          </a:bodyPr>
          <a:lstStyle/>
          <a:p>
            <a:pPr>
              <a:lnSpc>
                <a:spcPct val="150000"/>
              </a:lnSpc>
            </a:pPr>
            <a:r>
              <a:rPr lang="en-US" altLang="zh-CN" sz="2000" b="1" dirty="0">
                <a:latin typeface="Candara" panose="020E0502030303020204" pitchFamily="34" charset="0"/>
              </a:rPr>
              <a:t>Knowledge mostly comes from the pre-training text corpus. Alignment for driving scenario is not easy.</a:t>
            </a:r>
            <a:endParaRPr lang="zh-CN" altLang="en-US" sz="2000" b="1" dirty="0">
              <a:latin typeface="Candara" panose="020E0502030303020204" pitchFamily="34" charset="0"/>
            </a:endParaRPr>
          </a:p>
        </p:txBody>
      </p:sp>
      <p:sp>
        <p:nvSpPr>
          <p:cNvPr id="12" name="文本框 11">
            <a:extLst>
              <a:ext uri="{FF2B5EF4-FFF2-40B4-BE49-F238E27FC236}">
                <a16:creationId xmlns:a16="http://schemas.microsoft.com/office/drawing/2014/main" id="{4D0E1452-8AFF-452A-BC76-996647FD0692}"/>
              </a:ext>
            </a:extLst>
          </p:cNvPr>
          <p:cNvSpPr txBox="1"/>
          <p:nvPr/>
        </p:nvSpPr>
        <p:spPr>
          <a:xfrm>
            <a:off x="4602228" y="4212582"/>
            <a:ext cx="5925371" cy="506292"/>
          </a:xfrm>
          <a:prstGeom prst="rect">
            <a:avLst/>
          </a:prstGeom>
          <a:noFill/>
        </p:spPr>
        <p:txBody>
          <a:bodyPr wrap="square">
            <a:spAutoFit/>
          </a:bodyPr>
          <a:lstStyle/>
          <a:p>
            <a:pPr>
              <a:lnSpc>
                <a:spcPct val="150000"/>
              </a:lnSpc>
            </a:pPr>
            <a:r>
              <a:rPr lang="en-US" altLang="zh-CN" sz="2000" b="1" dirty="0">
                <a:latin typeface="Candara" panose="020E0502030303020204" pitchFamily="34" charset="0"/>
              </a:rPr>
              <a:t>Building </a:t>
            </a:r>
            <a:r>
              <a:rPr lang="en-US" altLang="zh-CN" sz="2000" b="1" i="1" dirty="0">
                <a:latin typeface="Candara" panose="020E0502030303020204" pitchFamily="34" charset="0"/>
              </a:rPr>
              <a:t>driving-native</a:t>
            </a:r>
            <a:r>
              <a:rPr lang="en-US" altLang="zh-CN" sz="2000" b="1" dirty="0">
                <a:latin typeface="Candara" panose="020E0502030303020204" pitchFamily="34" charset="0"/>
              </a:rPr>
              <a:t> foundation models.</a:t>
            </a:r>
            <a:endParaRPr lang="zh-CN" altLang="en-US" sz="2000" b="1" dirty="0">
              <a:latin typeface="Candara" panose="020E0502030303020204" pitchFamily="34" charset="0"/>
            </a:endParaRPr>
          </a:p>
        </p:txBody>
      </p:sp>
      <p:sp>
        <p:nvSpPr>
          <p:cNvPr id="13" name="文本框 12">
            <a:extLst>
              <a:ext uri="{FF2B5EF4-FFF2-40B4-BE49-F238E27FC236}">
                <a16:creationId xmlns:a16="http://schemas.microsoft.com/office/drawing/2014/main" id="{5618A138-8E7C-4496-B291-546088FD690E}"/>
              </a:ext>
            </a:extLst>
          </p:cNvPr>
          <p:cNvSpPr txBox="1"/>
          <p:nvPr/>
        </p:nvSpPr>
        <p:spPr>
          <a:xfrm>
            <a:off x="4793459" y="4905806"/>
            <a:ext cx="4116273" cy="880369"/>
          </a:xfrm>
          <a:prstGeom prst="rect">
            <a:avLst/>
          </a:prstGeom>
          <a:noFill/>
        </p:spPr>
        <p:txBody>
          <a:bodyPr wrap="square">
            <a:spAutoFit/>
          </a:bodyPr>
          <a:lstStyle/>
          <a:p>
            <a:pPr marL="342900" indent="-342900">
              <a:lnSpc>
                <a:spcPct val="150000"/>
              </a:lnSpc>
              <a:buAutoNum type="arabicPeriod"/>
            </a:pPr>
            <a:r>
              <a:rPr lang="en-US" altLang="zh-CN" b="1" i="0" dirty="0">
                <a:solidFill>
                  <a:srgbClr val="333333"/>
                </a:solidFill>
                <a:effectLst/>
                <a:latin typeface="Candara" panose="020E0502030303020204" pitchFamily="34" charset="0"/>
              </a:rPr>
              <a:t>World model as driving simulator</a:t>
            </a:r>
          </a:p>
          <a:p>
            <a:pPr marL="342900" indent="-342900">
              <a:lnSpc>
                <a:spcPct val="150000"/>
              </a:lnSpc>
              <a:buAutoNum type="arabicPeriod"/>
            </a:pPr>
            <a:r>
              <a:rPr lang="en-US" altLang="zh-CN" b="1" i="0" dirty="0">
                <a:solidFill>
                  <a:srgbClr val="333333"/>
                </a:solidFill>
                <a:effectLst/>
                <a:latin typeface="Candara" panose="020E0502030303020204" pitchFamily="34" charset="0"/>
              </a:rPr>
              <a:t>World model for e2e driving</a:t>
            </a:r>
          </a:p>
        </p:txBody>
      </p:sp>
    </p:spTree>
    <p:extLst>
      <p:ext uri="{BB962C8B-B14F-4D97-AF65-F5344CB8AC3E}">
        <p14:creationId xmlns:p14="http://schemas.microsoft.com/office/powerpoint/2010/main" val="299045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E0CEC36-5881-F64A-A70F-904DBA9886A9}"/>
              </a:ext>
            </a:extLst>
          </p:cNvPr>
          <p:cNvSpPr>
            <a:spLocks noGrp="1"/>
          </p:cNvSpPr>
          <p:nvPr>
            <p:ph type="subTitle" idx="1"/>
          </p:nvPr>
        </p:nvSpPr>
        <p:spPr>
          <a:xfrm>
            <a:off x="729175" y="456134"/>
            <a:ext cx="10740640" cy="993400"/>
          </a:xfrm>
        </p:spPr>
        <p:txBody>
          <a:bodyPr anchor="ctr">
            <a:normAutofit/>
          </a:bodyPr>
          <a:lstStyle/>
          <a:p>
            <a:r>
              <a:rPr lang="en-US" altLang="zh-CN" b="1" dirty="0">
                <a:latin typeface="Candara" panose="020E0502030303020204" pitchFamily="34" charset="0"/>
                <a:ea typeface="仓耳今楷03 W04" panose="02020400000000000000" pitchFamily="18" charset="-122"/>
              </a:rPr>
              <a:t>1. </a:t>
            </a:r>
            <a:r>
              <a:rPr lang="en-US" altLang="zh-CN" b="1" i="0" dirty="0">
                <a:solidFill>
                  <a:srgbClr val="333333"/>
                </a:solidFill>
                <a:effectLst/>
                <a:latin typeface="Candara" panose="020E0502030303020204" pitchFamily="34" charset="0"/>
              </a:rPr>
              <a:t>World Model as Driving Simulator</a:t>
            </a:r>
          </a:p>
        </p:txBody>
      </p:sp>
      <p:sp>
        <p:nvSpPr>
          <p:cNvPr id="3" name="Content Placeholder 2">
            <a:extLst>
              <a:ext uri="{FF2B5EF4-FFF2-40B4-BE49-F238E27FC236}">
                <a16:creationId xmlns:a16="http://schemas.microsoft.com/office/drawing/2014/main" id="{55F986D5-D7D9-6446-9526-9389CD9831D8}"/>
              </a:ext>
            </a:extLst>
          </p:cNvPr>
          <p:cNvSpPr>
            <a:spLocks noGrp="1"/>
          </p:cNvSpPr>
          <p:nvPr>
            <p:ph idx="12"/>
          </p:nvPr>
        </p:nvSpPr>
        <p:spPr>
          <a:xfrm>
            <a:off x="737185" y="1512875"/>
            <a:ext cx="10733557" cy="4690459"/>
          </a:xfrm>
        </p:spPr>
        <p:txBody>
          <a:bodyPr/>
          <a:lstStyle/>
          <a:p>
            <a:pPr>
              <a:lnSpc>
                <a:spcPct val="150000"/>
              </a:lnSpc>
            </a:pPr>
            <a:r>
              <a:rPr lang="en-US" altLang="zh-CN" sz="2000" b="1" dirty="0">
                <a:latin typeface="Candara" panose="020E0502030303020204" pitchFamily="34" charset="0"/>
                <a:ea typeface="仓耳今楷03 W04" panose="02020400000000000000" pitchFamily="18" charset="-122"/>
              </a:rPr>
              <a:t>Generating 2D or 3D future scenes with world models </a:t>
            </a:r>
            <a:endParaRPr lang="zh-CN" altLang="en-US" sz="2000" b="1" dirty="0">
              <a:latin typeface="Candara" panose="020E0502030303020204" pitchFamily="34" charset="0"/>
              <a:ea typeface="仓耳今楷03 W04" panose="02020400000000000000" pitchFamily="18" charset="-122"/>
            </a:endParaRPr>
          </a:p>
        </p:txBody>
      </p:sp>
      <p:sp>
        <p:nvSpPr>
          <p:cNvPr id="10" name="文本框 9">
            <a:extLst>
              <a:ext uri="{FF2B5EF4-FFF2-40B4-BE49-F238E27FC236}">
                <a16:creationId xmlns:a16="http://schemas.microsoft.com/office/drawing/2014/main" id="{4071BDD2-2C02-41B6-B3CF-53E5C81B30EA}"/>
              </a:ext>
            </a:extLst>
          </p:cNvPr>
          <p:cNvSpPr txBox="1"/>
          <p:nvPr/>
        </p:nvSpPr>
        <p:spPr>
          <a:xfrm>
            <a:off x="3415775" y="0"/>
            <a:ext cx="8780988" cy="523220"/>
          </a:xfrm>
          <a:prstGeom prst="rect">
            <a:avLst/>
          </a:prstGeom>
          <a:noFill/>
        </p:spPr>
        <p:txBody>
          <a:bodyPr wrap="square">
            <a:spAutoFit/>
          </a:bodyPr>
          <a:lstStyle/>
          <a:p>
            <a:pPr algn="r"/>
            <a:r>
              <a:rPr lang="en-US" altLang="zh-CN" sz="1400" dirty="0" err="1">
                <a:latin typeface="Candara" panose="020E0502030303020204" pitchFamily="34" charset="0"/>
              </a:rPr>
              <a:t>DriveDreamer</a:t>
            </a:r>
            <a:r>
              <a:rPr lang="en-US" altLang="zh-CN" sz="1400" dirty="0">
                <a:latin typeface="Candara" panose="020E0502030303020204" pitchFamily="34" charset="0"/>
              </a:rPr>
              <a:t>: Towards Real-world-driven World Models for Autonomous Driving, Wang et al., ECCV 2024.</a:t>
            </a:r>
          </a:p>
          <a:p>
            <a:pPr algn="r"/>
            <a:r>
              <a:rPr lang="en-US" altLang="zh-CN" sz="1400" dirty="0" err="1">
                <a:latin typeface="Candara" panose="020E0502030303020204" pitchFamily="34" charset="0"/>
              </a:rPr>
              <a:t>OccWorld</a:t>
            </a:r>
            <a:r>
              <a:rPr lang="en-US" altLang="zh-CN" sz="1400" dirty="0">
                <a:latin typeface="Candara" panose="020E0502030303020204" pitchFamily="34" charset="0"/>
              </a:rPr>
              <a:t>: Learning a 3D Occupancy World Model for Autonomous Driving, Zheng et al., ECCV 2024</a:t>
            </a:r>
            <a:endParaRPr lang="zh-CN" altLang="en-US" sz="1400" dirty="0">
              <a:latin typeface="Candara" panose="020E0502030303020204" pitchFamily="34" charset="0"/>
            </a:endParaRPr>
          </a:p>
        </p:txBody>
      </p:sp>
      <p:pic>
        <p:nvPicPr>
          <p:cNvPr id="13" name="图片 12">
            <a:extLst>
              <a:ext uri="{FF2B5EF4-FFF2-40B4-BE49-F238E27FC236}">
                <a16:creationId xmlns:a16="http://schemas.microsoft.com/office/drawing/2014/main" id="{D93387AA-330C-41D8-AFF8-72889671E15D}"/>
              </a:ext>
            </a:extLst>
          </p:cNvPr>
          <p:cNvPicPr>
            <a:picLocks noChangeAspect="1"/>
          </p:cNvPicPr>
          <p:nvPr/>
        </p:nvPicPr>
        <p:blipFill>
          <a:blip r:embed="rId3"/>
          <a:stretch>
            <a:fillRect/>
          </a:stretch>
        </p:blipFill>
        <p:spPr>
          <a:xfrm>
            <a:off x="327604" y="2117467"/>
            <a:ext cx="5504460" cy="2991082"/>
          </a:xfrm>
          <a:prstGeom prst="rect">
            <a:avLst/>
          </a:prstGeom>
          <a:ln>
            <a:solidFill>
              <a:schemeClr val="bg1">
                <a:lumMod val="25000"/>
                <a:lumOff val="75000"/>
              </a:schemeClr>
            </a:solidFill>
          </a:ln>
          <a:effectLst>
            <a:outerShdw blurRad="50800" dist="38100" dir="2700000" algn="tl" rotWithShape="0">
              <a:prstClr val="black">
                <a:alpha val="40000"/>
              </a:prstClr>
            </a:outerShdw>
          </a:effectLst>
        </p:spPr>
      </p:pic>
      <p:pic>
        <p:nvPicPr>
          <p:cNvPr id="14" name="图片 13">
            <a:extLst>
              <a:ext uri="{FF2B5EF4-FFF2-40B4-BE49-F238E27FC236}">
                <a16:creationId xmlns:a16="http://schemas.microsoft.com/office/drawing/2014/main" id="{80CDBC6E-ED69-4B7C-B271-4281F6BBDA68}"/>
              </a:ext>
            </a:extLst>
          </p:cNvPr>
          <p:cNvPicPr>
            <a:picLocks noChangeAspect="1"/>
          </p:cNvPicPr>
          <p:nvPr/>
        </p:nvPicPr>
        <p:blipFill>
          <a:blip r:embed="rId4"/>
          <a:stretch>
            <a:fillRect/>
          </a:stretch>
        </p:blipFill>
        <p:spPr>
          <a:xfrm>
            <a:off x="6000540" y="2117467"/>
            <a:ext cx="5909710" cy="2991082"/>
          </a:xfrm>
          <a:prstGeom prst="rect">
            <a:avLst/>
          </a:prstGeom>
          <a:ln>
            <a:solidFill>
              <a:schemeClr val="bg1">
                <a:lumMod val="25000"/>
                <a:lumOff val="75000"/>
              </a:schemeClr>
            </a:solidFill>
          </a:ln>
          <a:effectLst>
            <a:outerShdw blurRad="50800" dist="38100" dir="2700000" algn="tl" rotWithShape="0">
              <a:prstClr val="black">
                <a:alpha val="40000"/>
              </a:prstClr>
            </a:outerShdw>
          </a:effectLst>
        </p:spPr>
      </p:pic>
      <p:sp>
        <p:nvSpPr>
          <p:cNvPr id="27" name="文本框 26">
            <a:extLst>
              <a:ext uri="{FF2B5EF4-FFF2-40B4-BE49-F238E27FC236}">
                <a16:creationId xmlns:a16="http://schemas.microsoft.com/office/drawing/2014/main" id="{07589ECB-54C4-4C87-83DC-09841160DBF4}"/>
              </a:ext>
            </a:extLst>
          </p:cNvPr>
          <p:cNvSpPr txBox="1"/>
          <p:nvPr/>
        </p:nvSpPr>
        <p:spPr>
          <a:xfrm>
            <a:off x="446044" y="5253520"/>
            <a:ext cx="5267579" cy="646331"/>
          </a:xfrm>
          <a:prstGeom prst="rect">
            <a:avLst/>
          </a:prstGeom>
          <a:noFill/>
        </p:spPr>
        <p:txBody>
          <a:bodyPr wrap="square">
            <a:spAutoFit/>
          </a:bodyPr>
          <a:lstStyle/>
          <a:p>
            <a:r>
              <a:rPr lang="en-US" altLang="zh-CN" b="1" dirty="0">
                <a:latin typeface="Candara" panose="020E0502030303020204" pitchFamily="34" charset="0"/>
              </a:rPr>
              <a:t>Controllable driving video generation</a:t>
            </a:r>
            <a:r>
              <a:rPr lang="en-US" altLang="zh-CN" dirty="0">
                <a:latin typeface="Candara" panose="020E0502030303020204" pitchFamily="34" charset="0"/>
              </a:rPr>
              <a:t>, conditioned on text prompts and structured traffic constraints.</a:t>
            </a:r>
            <a:endParaRPr lang="zh-CN" altLang="en-US" dirty="0">
              <a:latin typeface="Candara" panose="020E0502030303020204" pitchFamily="34" charset="0"/>
            </a:endParaRPr>
          </a:p>
        </p:txBody>
      </p:sp>
      <p:sp>
        <p:nvSpPr>
          <p:cNvPr id="28" name="文本框 27">
            <a:extLst>
              <a:ext uri="{FF2B5EF4-FFF2-40B4-BE49-F238E27FC236}">
                <a16:creationId xmlns:a16="http://schemas.microsoft.com/office/drawing/2014/main" id="{F4D078D4-515F-4CF9-A069-B95C92A4F96D}"/>
              </a:ext>
            </a:extLst>
          </p:cNvPr>
          <p:cNvSpPr txBox="1"/>
          <p:nvPr/>
        </p:nvSpPr>
        <p:spPr>
          <a:xfrm>
            <a:off x="6136435" y="5253519"/>
            <a:ext cx="5637919" cy="646331"/>
          </a:xfrm>
          <a:prstGeom prst="rect">
            <a:avLst/>
          </a:prstGeom>
          <a:noFill/>
        </p:spPr>
        <p:txBody>
          <a:bodyPr wrap="square">
            <a:spAutoFit/>
          </a:bodyPr>
          <a:lstStyle/>
          <a:p>
            <a:r>
              <a:rPr lang="en-US" altLang="zh-CN" b="1" dirty="0">
                <a:latin typeface="Candara" panose="020E0502030303020204" pitchFamily="34" charset="0"/>
              </a:rPr>
              <a:t>3D occupancy forecasting</a:t>
            </a:r>
            <a:r>
              <a:rPr lang="en-US" altLang="zh-CN" dirty="0">
                <a:latin typeface="Candara" panose="020E0502030303020204" pitchFamily="34" charset="0"/>
              </a:rPr>
              <a:t>, given the past 3D occupancy observations.</a:t>
            </a:r>
            <a:endParaRPr lang="zh-CN" altLang="en-US" dirty="0">
              <a:latin typeface="Candara" panose="020E0502030303020204" pitchFamily="34" charset="0"/>
            </a:endParaRPr>
          </a:p>
        </p:txBody>
      </p:sp>
      <p:sp>
        <p:nvSpPr>
          <p:cNvPr id="29" name="文本框 28">
            <a:extLst>
              <a:ext uri="{FF2B5EF4-FFF2-40B4-BE49-F238E27FC236}">
                <a16:creationId xmlns:a16="http://schemas.microsoft.com/office/drawing/2014/main" id="{F503F100-3585-4E5C-8491-C518D973C5F5}"/>
              </a:ext>
            </a:extLst>
          </p:cNvPr>
          <p:cNvSpPr txBox="1"/>
          <p:nvPr/>
        </p:nvSpPr>
        <p:spPr>
          <a:xfrm>
            <a:off x="433573" y="6203334"/>
            <a:ext cx="7768442" cy="400110"/>
          </a:xfrm>
          <a:prstGeom prst="rect">
            <a:avLst/>
          </a:prstGeom>
          <a:noFill/>
        </p:spPr>
        <p:txBody>
          <a:bodyPr wrap="square">
            <a:spAutoFit/>
          </a:bodyPr>
          <a:lstStyle/>
          <a:p>
            <a:r>
              <a:rPr lang="en-US" altLang="zh-CN" sz="2000" b="1" dirty="0">
                <a:latin typeface="Candara" panose="020E0502030303020204" pitchFamily="34" charset="0"/>
                <a:ea typeface="仓耳今楷03 W04" panose="02020400000000000000" pitchFamily="18" charset="-122"/>
              </a:rPr>
              <a:t>Usage: 1) generation of novel views, 2) generation of corner cases.</a:t>
            </a:r>
            <a:endParaRPr lang="zh-CN" altLang="en-US" sz="2000" dirty="0"/>
          </a:p>
        </p:txBody>
      </p:sp>
    </p:spTree>
    <p:extLst>
      <p:ext uri="{BB962C8B-B14F-4D97-AF65-F5344CB8AC3E}">
        <p14:creationId xmlns:p14="http://schemas.microsoft.com/office/powerpoint/2010/main" val="3727740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E0CEC36-5881-F64A-A70F-904DBA9886A9}"/>
              </a:ext>
            </a:extLst>
          </p:cNvPr>
          <p:cNvSpPr>
            <a:spLocks noGrp="1"/>
          </p:cNvSpPr>
          <p:nvPr>
            <p:ph type="subTitle" idx="1"/>
          </p:nvPr>
        </p:nvSpPr>
        <p:spPr>
          <a:xfrm>
            <a:off x="729175" y="456134"/>
            <a:ext cx="10740640" cy="993400"/>
          </a:xfrm>
        </p:spPr>
        <p:txBody>
          <a:bodyPr anchor="ctr">
            <a:normAutofit/>
          </a:bodyPr>
          <a:lstStyle/>
          <a:p>
            <a:r>
              <a:rPr lang="en-US" altLang="zh-CN" b="1" dirty="0">
                <a:latin typeface="Candara" panose="020E0502030303020204" pitchFamily="34" charset="0"/>
                <a:ea typeface="仓耳今楷03 W04" panose="02020400000000000000" pitchFamily="18" charset="-122"/>
              </a:rPr>
              <a:t>1. </a:t>
            </a:r>
            <a:r>
              <a:rPr lang="en-US" altLang="zh-CN" b="1" i="0" dirty="0">
                <a:solidFill>
                  <a:srgbClr val="333333"/>
                </a:solidFill>
                <a:effectLst/>
                <a:latin typeface="Candara" panose="020E0502030303020204" pitchFamily="34" charset="0"/>
              </a:rPr>
              <a:t>World Model as Driving Simulator</a:t>
            </a:r>
            <a:r>
              <a:rPr lang="en-US" altLang="zh-CN" b="1" dirty="0">
                <a:solidFill>
                  <a:srgbClr val="333333"/>
                </a:solidFill>
                <a:latin typeface="Candara" panose="020E0502030303020204" pitchFamily="34" charset="0"/>
              </a:rPr>
              <a:t>:</a:t>
            </a:r>
            <a:r>
              <a:rPr lang="zh-CN" altLang="en-US" b="1" dirty="0">
                <a:solidFill>
                  <a:srgbClr val="333333"/>
                </a:solidFill>
                <a:latin typeface="Candara" panose="020E0502030303020204" pitchFamily="34" charset="0"/>
              </a:rPr>
              <a:t> </a:t>
            </a:r>
            <a:r>
              <a:rPr lang="en-US" altLang="zh-CN" b="1" dirty="0">
                <a:solidFill>
                  <a:srgbClr val="333333"/>
                </a:solidFill>
                <a:latin typeface="Candara" panose="020E0502030303020204" pitchFamily="34" charset="0"/>
              </a:rPr>
              <a:t>Challenges</a:t>
            </a:r>
            <a:endParaRPr lang="en-US" altLang="zh-CN" b="1" i="0" dirty="0">
              <a:solidFill>
                <a:srgbClr val="333333"/>
              </a:solidFill>
              <a:effectLst/>
              <a:latin typeface="Candara" panose="020E0502030303020204" pitchFamily="34" charset="0"/>
            </a:endParaRPr>
          </a:p>
        </p:txBody>
      </p:sp>
      <p:sp>
        <p:nvSpPr>
          <p:cNvPr id="3" name="Content Placeholder 2">
            <a:extLst>
              <a:ext uri="{FF2B5EF4-FFF2-40B4-BE49-F238E27FC236}">
                <a16:creationId xmlns:a16="http://schemas.microsoft.com/office/drawing/2014/main" id="{55F986D5-D7D9-6446-9526-9389CD9831D8}"/>
              </a:ext>
            </a:extLst>
          </p:cNvPr>
          <p:cNvSpPr>
            <a:spLocks noGrp="1"/>
          </p:cNvSpPr>
          <p:nvPr>
            <p:ph idx="12"/>
          </p:nvPr>
        </p:nvSpPr>
        <p:spPr>
          <a:xfrm>
            <a:off x="737185" y="1512875"/>
            <a:ext cx="10733557" cy="4690459"/>
          </a:xfrm>
        </p:spPr>
        <p:txBody>
          <a:bodyPr/>
          <a:lstStyle/>
          <a:p>
            <a:pPr>
              <a:lnSpc>
                <a:spcPct val="150000"/>
              </a:lnSpc>
            </a:pPr>
            <a:r>
              <a:rPr lang="en-US" altLang="zh-CN" sz="2000" b="1" dirty="0">
                <a:latin typeface="Candara" panose="020E0502030303020204" pitchFamily="34" charset="0"/>
                <a:ea typeface="仓耳今楷03 W04" panose="02020400000000000000" pitchFamily="18" charset="-122"/>
              </a:rPr>
              <a:t>High-quality controllable generation is challenging.	</a:t>
            </a:r>
            <a:endParaRPr lang="en-US" altLang="zh-CN" sz="1800" dirty="0">
              <a:latin typeface="Candara" panose="020E0502030303020204" pitchFamily="34" charset="0"/>
              <a:ea typeface="仓耳今楷03 W04" panose="02020400000000000000" pitchFamily="18" charset="-122"/>
            </a:endParaRPr>
          </a:p>
          <a:p>
            <a:pPr lvl="1">
              <a:lnSpc>
                <a:spcPct val="150000"/>
              </a:lnSpc>
              <a:buFont typeface="Wingdings" panose="05000000000000000000" pitchFamily="2" charset="2"/>
              <a:buChar char="Ø"/>
            </a:pPr>
            <a:r>
              <a:rPr lang="en-US" altLang="zh-CN" sz="1800" dirty="0">
                <a:latin typeface="Candara" panose="020E0502030303020204" pitchFamily="34" charset="0"/>
                <a:ea typeface="仓耳今楷03 W04" panose="02020400000000000000" pitchFamily="18" charset="-122"/>
              </a:rPr>
              <a:t> Spatial-temporal consistency.</a:t>
            </a:r>
          </a:p>
          <a:p>
            <a:pPr lvl="1">
              <a:lnSpc>
                <a:spcPct val="150000"/>
              </a:lnSpc>
              <a:buFont typeface="Wingdings" panose="05000000000000000000" pitchFamily="2" charset="2"/>
              <a:buChar char="Ø"/>
            </a:pPr>
            <a:r>
              <a:rPr lang="en-US" altLang="zh-CN" sz="1800" dirty="0">
                <a:latin typeface="Candara" panose="020E0502030303020204" pitchFamily="34" charset="0"/>
                <a:ea typeface="仓耳今楷03 W04" panose="02020400000000000000" pitchFamily="18" charset="-122"/>
              </a:rPr>
              <a:t> Following of the given instruction and physical rules.</a:t>
            </a:r>
          </a:p>
          <a:p>
            <a:pPr>
              <a:lnSpc>
                <a:spcPct val="150000"/>
              </a:lnSpc>
            </a:pPr>
            <a:r>
              <a:rPr lang="en-US" altLang="zh-CN" sz="2000" b="1" dirty="0">
                <a:latin typeface="Candara" panose="020E0502030303020204" pitchFamily="34" charset="0"/>
                <a:ea typeface="仓耳今楷03 W04" panose="02020400000000000000" pitchFamily="18" charset="-122"/>
              </a:rPr>
              <a:t>Reducing the computational costs of generation is demanded.</a:t>
            </a:r>
          </a:p>
          <a:p>
            <a:pPr lvl="1">
              <a:lnSpc>
                <a:spcPct val="150000"/>
              </a:lnSpc>
              <a:buFont typeface="Wingdings" panose="05000000000000000000" pitchFamily="2" charset="2"/>
              <a:buChar char="Ø"/>
            </a:pPr>
            <a:r>
              <a:rPr lang="en-US" altLang="zh-CN" sz="1800" dirty="0">
                <a:latin typeface="Candara" panose="020E0502030303020204" pitchFamily="34" charset="0"/>
                <a:ea typeface="仓耳今楷03 W04" panose="02020400000000000000" pitchFamily="18" charset="-122"/>
              </a:rPr>
              <a:t> Excessive computational cost makes the neural simulator impractical.</a:t>
            </a:r>
          </a:p>
        </p:txBody>
      </p:sp>
    </p:spTree>
    <p:extLst>
      <p:ext uri="{BB962C8B-B14F-4D97-AF65-F5344CB8AC3E}">
        <p14:creationId xmlns:p14="http://schemas.microsoft.com/office/powerpoint/2010/main" val="1060481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E0CEC36-5881-F64A-A70F-904DBA9886A9}"/>
              </a:ext>
            </a:extLst>
          </p:cNvPr>
          <p:cNvSpPr>
            <a:spLocks noGrp="1"/>
          </p:cNvSpPr>
          <p:nvPr>
            <p:ph type="subTitle" idx="1"/>
          </p:nvPr>
        </p:nvSpPr>
        <p:spPr>
          <a:xfrm>
            <a:off x="729175" y="456134"/>
            <a:ext cx="10740640" cy="993400"/>
          </a:xfrm>
        </p:spPr>
        <p:txBody>
          <a:bodyPr anchor="ctr">
            <a:normAutofit/>
          </a:bodyPr>
          <a:lstStyle/>
          <a:p>
            <a:r>
              <a:rPr lang="en-US" altLang="zh-CN" b="1" dirty="0">
                <a:latin typeface="Candara" panose="020E0502030303020204" pitchFamily="34" charset="0"/>
                <a:ea typeface="仓耳今楷03 W04" panose="02020400000000000000" pitchFamily="18" charset="-122"/>
              </a:rPr>
              <a:t>2. World Model for </a:t>
            </a:r>
            <a:r>
              <a:rPr lang="en-US" altLang="zh-CN" b="1" i="0" dirty="0">
                <a:solidFill>
                  <a:srgbClr val="333333"/>
                </a:solidFill>
                <a:effectLst/>
                <a:latin typeface="Candara" panose="020E0502030303020204" pitchFamily="34" charset="0"/>
              </a:rPr>
              <a:t>E2E Driving</a:t>
            </a:r>
            <a:endParaRPr lang="en-US" altLang="zh-CN" b="1" dirty="0">
              <a:latin typeface="Candara" panose="020E0502030303020204" pitchFamily="34" charset="0"/>
              <a:ea typeface="仓耳今楷03 W04" panose="02020400000000000000" pitchFamily="18" charset="-122"/>
            </a:endParaRPr>
          </a:p>
        </p:txBody>
      </p:sp>
      <p:sp>
        <p:nvSpPr>
          <p:cNvPr id="3" name="Content Placeholder 2">
            <a:extLst>
              <a:ext uri="{FF2B5EF4-FFF2-40B4-BE49-F238E27FC236}">
                <a16:creationId xmlns:a16="http://schemas.microsoft.com/office/drawing/2014/main" id="{55F986D5-D7D9-6446-9526-9389CD9831D8}"/>
              </a:ext>
            </a:extLst>
          </p:cNvPr>
          <p:cNvSpPr>
            <a:spLocks noGrp="1"/>
          </p:cNvSpPr>
          <p:nvPr>
            <p:ph idx="12"/>
          </p:nvPr>
        </p:nvSpPr>
        <p:spPr>
          <a:xfrm>
            <a:off x="737185" y="1512875"/>
            <a:ext cx="10733557" cy="4690459"/>
          </a:xfrm>
        </p:spPr>
        <p:txBody>
          <a:bodyPr/>
          <a:lstStyle/>
          <a:p>
            <a:pPr>
              <a:lnSpc>
                <a:spcPct val="150000"/>
              </a:lnSpc>
            </a:pPr>
            <a:r>
              <a:rPr lang="en-US" altLang="zh-CN" sz="2000" b="1" dirty="0">
                <a:latin typeface="Candara" panose="020E0502030303020204" pitchFamily="34" charset="0"/>
                <a:ea typeface="仓耳今楷03 W04" panose="02020400000000000000" pitchFamily="18" charset="-122"/>
              </a:rPr>
              <a:t>World model takes multi-sensor inputs, and generates future actions of ego-vehicle.</a:t>
            </a:r>
          </a:p>
        </p:txBody>
      </p:sp>
      <p:sp>
        <p:nvSpPr>
          <p:cNvPr id="8" name="文本框 7">
            <a:extLst>
              <a:ext uri="{FF2B5EF4-FFF2-40B4-BE49-F238E27FC236}">
                <a16:creationId xmlns:a16="http://schemas.microsoft.com/office/drawing/2014/main" id="{7524B35A-5127-49D4-A9FE-9F46C1A73571}"/>
              </a:ext>
            </a:extLst>
          </p:cNvPr>
          <p:cNvSpPr txBox="1"/>
          <p:nvPr/>
        </p:nvSpPr>
        <p:spPr>
          <a:xfrm>
            <a:off x="1715446" y="0"/>
            <a:ext cx="10481318" cy="523220"/>
          </a:xfrm>
          <a:prstGeom prst="rect">
            <a:avLst/>
          </a:prstGeom>
          <a:noFill/>
        </p:spPr>
        <p:txBody>
          <a:bodyPr wrap="square">
            <a:spAutoFit/>
          </a:bodyPr>
          <a:lstStyle/>
          <a:p>
            <a:pPr algn="r"/>
            <a:r>
              <a:rPr lang="en-US" altLang="zh-CN" sz="1400" dirty="0" err="1">
                <a:latin typeface="Candara" panose="020E0502030303020204" pitchFamily="34" charset="0"/>
              </a:rPr>
              <a:t>DriveDreamer</a:t>
            </a:r>
            <a:r>
              <a:rPr lang="en-US" altLang="zh-CN" sz="1400" dirty="0">
                <a:latin typeface="Candara" panose="020E0502030303020204" pitchFamily="34" charset="0"/>
              </a:rPr>
              <a:t>: Towards Real-world-driven World Models for Autonomous Driving. Wang et al., ECCV 2024.</a:t>
            </a:r>
          </a:p>
          <a:p>
            <a:pPr algn="r"/>
            <a:r>
              <a:rPr lang="en-US" altLang="zh-CN" sz="1400" dirty="0">
                <a:latin typeface="Candara" panose="020E0502030303020204" pitchFamily="34" charset="0"/>
              </a:rPr>
              <a:t>Driving into the Future: Multiview Visual Forecasting and Planning with World Model … Wang et al., CVPR 2024</a:t>
            </a:r>
            <a:endParaRPr lang="zh-CN" altLang="en-US" sz="1400" dirty="0">
              <a:latin typeface="Candara" panose="020E0502030303020204" pitchFamily="34" charset="0"/>
            </a:endParaRPr>
          </a:p>
        </p:txBody>
      </p:sp>
      <p:pic>
        <p:nvPicPr>
          <p:cNvPr id="11" name="图片 10">
            <a:extLst>
              <a:ext uri="{FF2B5EF4-FFF2-40B4-BE49-F238E27FC236}">
                <a16:creationId xmlns:a16="http://schemas.microsoft.com/office/drawing/2014/main" id="{5C5418DA-8F21-4854-B2B9-F7356D838039}"/>
              </a:ext>
            </a:extLst>
          </p:cNvPr>
          <p:cNvPicPr>
            <a:picLocks noChangeAspect="1"/>
          </p:cNvPicPr>
          <p:nvPr/>
        </p:nvPicPr>
        <p:blipFill>
          <a:blip r:embed="rId3"/>
          <a:stretch>
            <a:fillRect/>
          </a:stretch>
        </p:blipFill>
        <p:spPr>
          <a:xfrm>
            <a:off x="6918284" y="2145525"/>
            <a:ext cx="4849189" cy="2770204"/>
          </a:xfrm>
          <a:prstGeom prst="rect">
            <a:avLst/>
          </a:prstGeom>
          <a:ln>
            <a:solidFill>
              <a:schemeClr val="bg1">
                <a:lumMod val="20000"/>
                <a:lumOff val="80000"/>
              </a:schemeClr>
            </a:solidFill>
          </a:ln>
        </p:spPr>
      </p:pic>
      <p:pic>
        <p:nvPicPr>
          <p:cNvPr id="12" name="图片 11">
            <a:extLst>
              <a:ext uri="{FF2B5EF4-FFF2-40B4-BE49-F238E27FC236}">
                <a16:creationId xmlns:a16="http://schemas.microsoft.com/office/drawing/2014/main" id="{EFB27D4E-677F-4B09-BC2C-8FE23DD2703A}"/>
              </a:ext>
            </a:extLst>
          </p:cNvPr>
          <p:cNvPicPr>
            <a:picLocks noChangeAspect="1"/>
          </p:cNvPicPr>
          <p:nvPr/>
        </p:nvPicPr>
        <p:blipFill>
          <a:blip r:embed="rId4"/>
          <a:stretch>
            <a:fillRect/>
          </a:stretch>
        </p:blipFill>
        <p:spPr>
          <a:xfrm>
            <a:off x="576480" y="2145525"/>
            <a:ext cx="6104043" cy="2770204"/>
          </a:xfrm>
          <a:prstGeom prst="rect">
            <a:avLst/>
          </a:prstGeom>
          <a:ln>
            <a:solidFill>
              <a:schemeClr val="bg1">
                <a:lumMod val="20000"/>
                <a:lumOff val="80000"/>
              </a:schemeClr>
            </a:solidFill>
          </a:ln>
        </p:spPr>
      </p:pic>
      <p:sp>
        <p:nvSpPr>
          <p:cNvPr id="7" name="文本框 6">
            <a:extLst>
              <a:ext uri="{FF2B5EF4-FFF2-40B4-BE49-F238E27FC236}">
                <a16:creationId xmlns:a16="http://schemas.microsoft.com/office/drawing/2014/main" id="{04FD84C7-1A44-412E-8F39-428889984017}"/>
              </a:ext>
            </a:extLst>
          </p:cNvPr>
          <p:cNvSpPr txBox="1"/>
          <p:nvPr/>
        </p:nvSpPr>
        <p:spPr>
          <a:xfrm>
            <a:off x="6918284" y="5013578"/>
            <a:ext cx="4849190" cy="646331"/>
          </a:xfrm>
          <a:prstGeom prst="rect">
            <a:avLst/>
          </a:prstGeom>
          <a:noFill/>
        </p:spPr>
        <p:txBody>
          <a:bodyPr wrap="square">
            <a:spAutoFit/>
          </a:bodyPr>
          <a:lstStyle/>
          <a:p>
            <a:r>
              <a:rPr lang="en-US" altLang="zh-CN" b="1" dirty="0">
                <a:latin typeface="Candara" panose="020E0502030303020204" pitchFamily="34" charset="0"/>
              </a:rPr>
              <a:t>Drive-WM</a:t>
            </a:r>
            <a:r>
              <a:rPr lang="en-US" altLang="zh-CN" dirty="0">
                <a:latin typeface="Candara" panose="020E0502030303020204" pitchFamily="34" charset="0"/>
              </a:rPr>
              <a:t> generates high-fidelity multi-view driving videos and predicts future actions.</a:t>
            </a:r>
            <a:endParaRPr lang="zh-CN" altLang="en-US" dirty="0">
              <a:latin typeface="Candara" panose="020E0502030303020204" pitchFamily="34" charset="0"/>
            </a:endParaRPr>
          </a:p>
        </p:txBody>
      </p:sp>
      <p:sp>
        <p:nvSpPr>
          <p:cNvPr id="9" name="文本框 8">
            <a:extLst>
              <a:ext uri="{FF2B5EF4-FFF2-40B4-BE49-F238E27FC236}">
                <a16:creationId xmlns:a16="http://schemas.microsoft.com/office/drawing/2014/main" id="{8C0D93E9-38B0-4511-8713-57FECD2D25BA}"/>
              </a:ext>
            </a:extLst>
          </p:cNvPr>
          <p:cNvSpPr txBox="1"/>
          <p:nvPr/>
        </p:nvSpPr>
        <p:spPr>
          <a:xfrm>
            <a:off x="911708" y="5013578"/>
            <a:ext cx="5443749" cy="923330"/>
          </a:xfrm>
          <a:prstGeom prst="rect">
            <a:avLst/>
          </a:prstGeom>
          <a:noFill/>
        </p:spPr>
        <p:txBody>
          <a:bodyPr wrap="square">
            <a:spAutoFit/>
          </a:bodyPr>
          <a:lstStyle/>
          <a:p>
            <a:r>
              <a:rPr lang="en-US" altLang="zh-CN" b="1" dirty="0" err="1">
                <a:latin typeface="Candara" panose="020E0502030303020204" pitchFamily="34" charset="0"/>
              </a:rPr>
              <a:t>DriveDreamer</a:t>
            </a:r>
            <a:r>
              <a:rPr lang="en-US" altLang="zh-CN" dirty="0">
                <a:latin typeface="Candara" panose="020E0502030303020204" pitchFamily="34" charset="0"/>
              </a:rPr>
              <a:t> generates driving video conditioned on text prompts and structured traffic constraint, and predicts future actions.</a:t>
            </a:r>
            <a:endParaRPr lang="zh-CN" altLang="en-US" dirty="0">
              <a:latin typeface="Candara" panose="020E0502030303020204" pitchFamily="34" charset="0"/>
            </a:endParaRPr>
          </a:p>
        </p:txBody>
      </p:sp>
    </p:spTree>
    <p:extLst>
      <p:ext uri="{BB962C8B-B14F-4D97-AF65-F5344CB8AC3E}">
        <p14:creationId xmlns:p14="http://schemas.microsoft.com/office/powerpoint/2010/main" val="1468119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E0CEC36-5881-F64A-A70F-904DBA9886A9}"/>
              </a:ext>
            </a:extLst>
          </p:cNvPr>
          <p:cNvSpPr>
            <a:spLocks noGrp="1"/>
          </p:cNvSpPr>
          <p:nvPr>
            <p:ph type="subTitle" idx="1"/>
          </p:nvPr>
        </p:nvSpPr>
        <p:spPr>
          <a:xfrm>
            <a:off x="729175" y="456134"/>
            <a:ext cx="10740640" cy="993400"/>
          </a:xfrm>
        </p:spPr>
        <p:txBody>
          <a:bodyPr anchor="ctr">
            <a:normAutofit/>
          </a:bodyPr>
          <a:lstStyle/>
          <a:p>
            <a:r>
              <a:rPr lang="en-US" altLang="zh-CN" b="1" dirty="0">
                <a:latin typeface="Candara" panose="020E0502030303020204" pitchFamily="34" charset="0"/>
                <a:ea typeface="仓耳今楷03 W04" panose="02020400000000000000" pitchFamily="18" charset="-122"/>
              </a:rPr>
              <a:t>2. World Model for </a:t>
            </a:r>
            <a:r>
              <a:rPr lang="en-US" altLang="zh-CN" b="1" i="0" dirty="0">
                <a:solidFill>
                  <a:srgbClr val="333333"/>
                </a:solidFill>
                <a:effectLst/>
                <a:latin typeface="Candara" panose="020E0502030303020204" pitchFamily="34" charset="0"/>
              </a:rPr>
              <a:t>E2E Driving</a:t>
            </a:r>
            <a:r>
              <a:rPr lang="en-US" altLang="zh-CN" b="1" dirty="0">
                <a:solidFill>
                  <a:srgbClr val="333333"/>
                </a:solidFill>
                <a:latin typeface="Candara" panose="020E0502030303020204" pitchFamily="34" charset="0"/>
              </a:rPr>
              <a:t>:</a:t>
            </a:r>
            <a:r>
              <a:rPr lang="zh-CN" altLang="en-US" b="1" dirty="0">
                <a:solidFill>
                  <a:srgbClr val="333333"/>
                </a:solidFill>
                <a:latin typeface="Candara" panose="020E0502030303020204" pitchFamily="34" charset="0"/>
              </a:rPr>
              <a:t> </a:t>
            </a:r>
            <a:r>
              <a:rPr lang="en-US" altLang="zh-CN" b="1" dirty="0">
                <a:solidFill>
                  <a:srgbClr val="333333"/>
                </a:solidFill>
                <a:latin typeface="Candara" panose="020E0502030303020204" pitchFamily="34" charset="0"/>
              </a:rPr>
              <a:t>Challenges</a:t>
            </a:r>
            <a:endParaRPr lang="en-US" altLang="zh-CN" b="1" dirty="0">
              <a:latin typeface="Candara" panose="020E0502030303020204" pitchFamily="34" charset="0"/>
              <a:ea typeface="仓耳今楷03 W04" panose="02020400000000000000" pitchFamily="18" charset="-122"/>
            </a:endParaRPr>
          </a:p>
        </p:txBody>
      </p:sp>
      <p:sp>
        <p:nvSpPr>
          <p:cNvPr id="3" name="Content Placeholder 2">
            <a:extLst>
              <a:ext uri="{FF2B5EF4-FFF2-40B4-BE49-F238E27FC236}">
                <a16:creationId xmlns:a16="http://schemas.microsoft.com/office/drawing/2014/main" id="{55F986D5-D7D9-6446-9526-9389CD9831D8}"/>
              </a:ext>
            </a:extLst>
          </p:cNvPr>
          <p:cNvSpPr>
            <a:spLocks noGrp="1"/>
          </p:cNvSpPr>
          <p:nvPr>
            <p:ph idx="12"/>
          </p:nvPr>
        </p:nvSpPr>
        <p:spPr>
          <a:xfrm>
            <a:off x="737185" y="1512875"/>
            <a:ext cx="10733557" cy="4690459"/>
          </a:xfrm>
        </p:spPr>
        <p:txBody>
          <a:bodyPr/>
          <a:lstStyle/>
          <a:p>
            <a:pPr>
              <a:lnSpc>
                <a:spcPct val="150000"/>
              </a:lnSpc>
            </a:pPr>
            <a:r>
              <a:rPr lang="en-US" altLang="zh-CN" sz="2000" b="1" dirty="0">
                <a:latin typeface="Candara" panose="020E0502030303020204" pitchFamily="34" charset="0"/>
                <a:ea typeface="仓耳今楷03 W04" panose="02020400000000000000" pitchFamily="18" charset="-122"/>
              </a:rPr>
              <a:t>Mostly focused on controllable driving video generation, with an extra action head.</a:t>
            </a:r>
          </a:p>
          <a:p>
            <a:pPr lvl="1">
              <a:lnSpc>
                <a:spcPct val="150000"/>
              </a:lnSpc>
              <a:buFont typeface="Wingdings" panose="05000000000000000000" pitchFamily="2" charset="2"/>
              <a:buChar char="Ø"/>
            </a:pPr>
            <a:r>
              <a:rPr lang="en-US" altLang="zh-CN" sz="1800" dirty="0">
                <a:latin typeface="Candara" panose="020E0502030303020204" pitchFamily="34" charset="0"/>
                <a:ea typeface="仓耳今楷03 W04" panose="02020400000000000000" pitchFamily="18" charset="-122"/>
              </a:rPr>
              <a:t> The inference cost is far beyond the limits of the </a:t>
            </a:r>
            <a:r>
              <a:rPr lang="en-US" altLang="zh-CN" sz="1800" dirty="0">
                <a:latin typeface="Candara" panose="020E0502030303020204" pitchFamily="34" charset="0"/>
              </a:rPr>
              <a:t>in-vehicle computing platform.</a:t>
            </a:r>
            <a:endParaRPr lang="en-US" altLang="zh-CN" sz="1800" dirty="0">
              <a:latin typeface="Candara" panose="020E0502030303020204" pitchFamily="34" charset="0"/>
              <a:ea typeface="仓耳今楷03 W04" panose="02020400000000000000" pitchFamily="18" charset="-122"/>
            </a:endParaRPr>
          </a:p>
          <a:p>
            <a:pPr>
              <a:lnSpc>
                <a:spcPct val="150000"/>
              </a:lnSpc>
            </a:pPr>
            <a:r>
              <a:rPr lang="en-US" altLang="zh-CN" sz="2000" b="1" dirty="0">
                <a:latin typeface="Candara" panose="020E0502030303020204" pitchFamily="34" charset="0"/>
                <a:ea typeface="仓耳今楷03 W04" panose="02020400000000000000" pitchFamily="18" charset="-122"/>
              </a:rPr>
              <a:t>We call for world models as the next-generation e2e</a:t>
            </a:r>
            <a:r>
              <a:rPr lang="zh-CN" altLang="en-US" sz="2000" b="1" dirty="0">
                <a:latin typeface="Candara" panose="020E0502030303020204" pitchFamily="34" charset="0"/>
                <a:ea typeface="仓耳今楷03 W04" panose="02020400000000000000" pitchFamily="18" charset="-122"/>
              </a:rPr>
              <a:t> </a:t>
            </a:r>
            <a:r>
              <a:rPr lang="en-US" altLang="zh-CN" sz="2000" b="1" dirty="0">
                <a:latin typeface="Candara" panose="020E0502030303020204" pitchFamily="34" charset="0"/>
                <a:ea typeface="仓耳今楷03 W04" panose="02020400000000000000" pitchFamily="18" charset="-122"/>
              </a:rPr>
              <a:t>driver.</a:t>
            </a:r>
          </a:p>
          <a:p>
            <a:pPr lvl="1">
              <a:lnSpc>
                <a:spcPct val="150000"/>
              </a:lnSpc>
              <a:buFont typeface="Wingdings" panose="05000000000000000000" pitchFamily="2" charset="2"/>
              <a:buChar char="Ø"/>
            </a:pPr>
            <a:r>
              <a:rPr lang="en-US" altLang="zh-CN" sz="1800" b="1" dirty="0">
                <a:latin typeface="Candara" panose="020E0502030303020204" pitchFamily="34" charset="0"/>
                <a:ea typeface="仓耳今楷03 W04" panose="02020400000000000000" pitchFamily="18" charset="-122"/>
              </a:rPr>
              <a:t> </a:t>
            </a:r>
            <a:r>
              <a:rPr lang="en-US" altLang="zh-CN" sz="1800" dirty="0">
                <a:latin typeface="Candara" panose="020E0502030303020204" pitchFamily="34" charset="0"/>
                <a:ea typeface="仓耳今楷03 W04" panose="02020400000000000000" pitchFamily="18" charset="-122"/>
              </a:rPr>
              <a:t>A good world model representation is potential to make better planning.</a:t>
            </a:r>
            <a:br>
              <a:rPr lang="en-US" altLang="zh-CN" sz="1800" dirty="0">
                <a:latin typeface="Candara" panose="020E0502030303020204" pitchFamily="34" charset="0"/>
                <a:ea typeface="仓耳今楷03 W04" panose="02020400000000000000" pitchFamily="18" charset="-122"/>
              </a:rPr>
            </a:br>
            <a:r>
              <a:rPr lang="en-US" altLang="zh-CN" sz="1800" dirty="0">
                <a:latin typeface="Candara" panose="020E0502030303020204" pitchFamily="34" charset="0"/>
                <a:ea typeface="仓耳今楷03 W04" panose="02020400000000000000" pitchFamily="18" charset="-122"/>
              </a:rPr>
              <a:t>(implicitly: past frame status -&gt; next frame status -&gt; future planning)</a:t>
            </a:r>
          </a:p>
          <a:p>
            <a:pPr lvl="1">
              <a:lnSpc>
                <a:spcPct val="150000"/>
              </a:lnSpc>
              <a:buFont typeface="Wingdings" panose="05000000000000000000" pitchFamily="2" charset="2"/>
              <a:buChar char="Ø"/>
            </a:pPr>
            <a:r>
              <a:rPr lang="en-US" altLang="zh-CN" sz="1800" dirty="0">
                <a:latin typeface="Candara" panose="020E0502030303020204" pitchFamily="34" charset="0"/>
                <a:ea typeface="仓耳今楷03 W04" panose="02020400000000000000" pitchFamily="18" charset="-122"/>
              </a:rPr>
              <a:t> It is not necessarily to reconstruct accurate future videos for e2e driving.</a:t>
            </a:r>
          </a:p>
        </p:txBody>
      </p:sp>
    </p:spTree>
    <p:extLst>
      <p:ext uri="{BB962C8B-B14F-4D97-AF65-F5344CB8AC3E}">
        <p14:creationId xmlns:p14="http://schemas.microsoft.com/office/powerpoint/2010/main" val="5781126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E0CEC36-5881-F64A-A70F-904DBA9886A9}"/>
              </a:ext>
            </a:extLst>
          </p:cNvPr>
          <p:cNvSpPr>
            <a:spLocks noGrp="1"/>
          </p:cNvSpPr>
          <p:nvPr>
            <p:ph type="subTitle" idx="1"/>
          </p:nvPr>
        </p:nvSpPr>
        <p:spPr>
          <a:xfrm>
            <a:off x="729175" y="456134"/>
            <a:ext cx="10740640" cy="993400"/>
          </a:xfrm>
        </p:spPr>
        <p:txBody>
          <a:bodyPr anchor="ctr">
            <a:normAutofit/>
          </a:bodyPr>
          <a:lstStyle/>
          <a:p>
            <a:r>
              <a:rPr lang="en-US" altLang="zh-CN" b="1" dirty="0">
                <a:latin typeface="Candara" panose="020E0502030303020204" pitchFamily="34" charset="0"/>
                <a:ea typeface="仓耳今楷03 W04" panose="02020400000000000000" pitchFamily="18" charset="-122"/>
              </a:rPr>
              <a:t>Summary</a:t>
            </a:r>
          </a:p>
        </p:txBody>
      </p:sp>
      <p:sp>
        <p:nvSpPr>
          <p:cNvPr id="3" name="Content Placeholder 2">
            <a:extLst>
              <a:ext uri="{FF2B5EF4-FFF2-40B4-BE49-F238E27FC236}">
                <a16:creationId xmlns:a16="http://schemas.microsoft.com/office/drawing/2014/main" id="{55F986D5-D7D9-6446-9526-9389CD9831D8}"/>
              </a:ext>
            </a:extLst>
          </p:cNvPr>
          <p:cNvSpPr>
            <a:spLocks noGrp="1"/>
          </p:cNvSpPr>
          <p:nvPr>
            <p:ph idx="12"/>
          </p:nvPr>
        </p:nvSpPr>
        <p:spPr>
          <a:xfrm>
            <a:off x="729175" y="1753285"/>
            <a:ext cx="9464798" cy="993400"/>
          </a:xfrm>
        </p:spPr>
        <p:txBody>
          <a:bodyPr/>
          <a:lstStyle/>
          <a:p>
            <a:pPr marL="11113" indent="0">
              <a:lnSpc>
                <a:spcPct val="150000"/>
              </a:lnSpc>
              <a:buNone/>
            </a:pPr>
            <a:r>
              <a:rPr lang="en-US" altLang="zh-CN" sz="2000" b="1" dirty="0">
                <a:latin typeface="Candara" panose="020E0502030303020204" pitchFamily="34" charset="0"/>
                <a:ea typeface="仓耳今楷03 W04" panose="02020400000000000000" pitchFamily="18" charset="-122"/>
              </a:rPr>
              <a:t>Foundation models provide new ways to solve corner cases for autonomous driving,</a:t>
            </a:r>
            <a:r>
              <a:rPr lang="zh-CN" altLang="en-US" sz="2000" b="1" dirty="0">
                <a:latin typeface="Candara" panose="020E0502030303020204" pitchFamily="34" charset="0"/>
                <a:ea typeface="仓耳今楷03 W04" panose="02020400000000000000" pitchFamily="18" charset="-122"/>
              </a:rPr>
              <a:t> </a:t>
            </a:r>
            <a:r>
              <a:rPr lang="en-US" altLang="zh-CN" sz="2000" b="1" dirty="0">
                <a:latin typeface="Candara" panose="020E0502030303020204" pitchFamily="34" charset="0"/>
                <a:ea typeface="仓耳今楷03 W04" panose="02020400000000000000" pitchFamily="18" charset="-122"/>
              </a:rPr>
              <a:t>but it is still challenging to make them work in practice.</a:t>
            </a:r>
          </a:p>
        </p:txBody>
      </p:sp>
      <p:sp>
        <p:nvSpPr>
          <p:cNvPr id="6" name="文本框 5">
            <a:extLst>
              <a:ext uri="{FF2B5EF4-FFF2-40B4-BE49-F238E27FC236}">
                <a16:creationId xmlns:a16="http://schemas.microsoft.com/office/drawing/2014/main" id="{EAA3AFAE-DD1E-48F9-A725-452CBB0ACF3D}"/>
              </a:ext>
            </a:extLst>
          </p:cNvPr>
          <p:cNvSpPr txBox="1"/>
          <p:nvPr/>
        </p:nvSpPr>
        <p:spPr>
          <a:xfrm>
            <a:off x="736732" y="3176836"/>
            <a:ext cx="9117628" cy="2542363"/>
          </a:xfrm>
          <a:prstGeom prst="rect">
            <a:avLst/>
          </a:prstGeom>
          <a:noFill/>
        </p:spPr>
        <p:txBody>
          <a:bodyPr wrap="square">
            <a:spAutoFit/>
          </a:bodyPr>
          <a:lstStyle/>
          <a:p>
            <a:pPr marL="342900" indent="-342900">
              <a:lnSpc>
                <a:spcPct val="150000"/>
              </a:lnSpc>
              <a:buAutoNum type="arabicPeriod"/>
            </a:pPr>
            <a:r>
              <a:rPr lang="en-US" altLang="zh-CN" b="1" dirty="0">
                <a:latin typeface="Candara" panose="020E0502030303020204" pitchFamily="34" charset="0"/>
                <a:ea typeface="仓耳今楷03 W04" panose="02020400000000000000" pitchFamily="18" charset="-122"/>
              </a:rPr>
              <a:t>VLM as Scene Descriptor</a:t>
            </a:r>
          </a:p>
          <a:p>
            <a:pPr marL="342900" indent="-342900">
              <a:lnSpc>
                <a:spcPct val="150000"/>
              </a:lnSpc>
              <a:buAutoNum type="arabicPeriod"/>
            </a:pPr>
            <a:r>
              <a:rPr lang="en-US" altLang="zh-CN" b="1" kern="1200" baseline="0" dirty="0">
                <a:solidFill>
                  <a:srgbClr val="1D1D1A"/>
                </a:solidFill>
                <a:effectLst/>
                <a:latin typeface="Candara" panose="020E0502030303020204" pitchFamily="34" charset="0"/>
                <a:ea typeface="仓耳今楷03 W04" panose="02020400000000000000" pitchFamily="18" charset="-122"/>
                <a:cs typeface="Arial" panose="020B0604020202020204" pitchFamily="34" charset="0"/>
              </a:rPr>
              <a:t>VLM co-work with Planner</a:t>
            </a:r>
          </a:p>
          <a:p>
            <a:pPr marL="342900" indent="-342900">
              <a:lnSpc>
                <a:spcPct val="150000"/>
              </a:lnSpc>
              <a:buAutoNum type="arabicPeriod"/>
            </a:pPr>
            <a:r>
              <a:rPr lang="en-US" altLang="zh-CN" b="1" kern="1200" baseline="0" dirty="0">
                <a:solidFill>
                  <a:srgbClr val="1D1D1A"/>
                </a:solidFill>
                <a:effectLst/>
                <a:latin typeface="Candara" panose="020E0502030303020204" pitchFamily="34" charset="0"/>
                <a:ea typeface="仓耳今楷03 W04" panose="02020400000000000000" pitchFamily="18" charset="-122"/>
                <a:cs typeface="Arial" panose="020B0604020202020204" pitchFamily="34" charset="0"/>
              </a:rPr>
              <a:t>VLM for E2E Driving</a:t>
            </a:r>
            <a:endParaRPr lang="en-US" altLang="zh-CN" b="1" dirty="0">
              <a:latin typeface="Candara" panose="020E0502030303020204" pitchFamily="34" charset="0"/>
              <a:ea typeface="仓耳今楷03 W04" panose="02020400000000000000" pitchFamily="18" charset="-122"/>
            </a:endParaRPr>
          </a:p>
          <a:p>
            <a:pPr marL="342900" indent="-342900">
              <a:lnSpc>
                <a:spcPct val="150000"/>
              </a:lnSpc>
              <a:buAutoNum type="arabicPeriod"/>
            </a:pPr>
            <a:r>
              <a:rPr lang="en-US" altLang="zh-CN" b="1" i="0" dirty="0">
                <a:solidFill>
                  <a:srgbClr val="333333"/>
                </a:solidFill>
                <a:effectLst/>
                <a:latin typeface="Candara" panose="020E0502030303020204" pitchFamily="34" charset="0"/>
              </a:rPr>
              <a:t>World Model as Driving Simulator </a:t>
            </a:r>
            <a:endParaRPr lang="en-US" altLang="zh-CN" b="1" i="0" dirty="0">
              <a:solidFill>
                <a:srgbClr val="333333"/>
              </a:solidFill>
              <a:effectLst/>
              <a:latin typeface="Candara" panose="020E0502030303020204" pitchFamily="34" charset="0"/>
              <a:ea typeface="仓耳今楷03 W04" panose="02020400000000000000" pitchFamily="18" charset="-122"/>
            </a:endParaRPr>
          </a:p>
          <a:p>
            <a:pPr marL="342900" indent="-342900">
              <a:lnSpc>
                <a:spcPct val="150000"/>
              </a:lnSpc>
              <a:buAutoNum type="arabicPeriod"/>
            </a:pPr>
            <a:r>
              <a:rPr lang="en-US" altLang="zh-CN" b="1" i="0" dirty="0">
                <a:solidFill>
                  <a:srgbClr val="333333"/>
                </a:solidFill>
                <a:effectLst/>
                <a:latin typeface="Candara" panose="020E0502030303020204" pitchFamily="34" charset="0"/>
              </a:rPr>
              <a:t>World Model</a:t>
            </a:r>
            <a:r>
              <a:rPr lang="en-US" altLang="zh-CN" b="1" kern="1200" baseline="0" dirty="0">
                <a:solidFill>
                  <a:srgbClr val="1D1D1A"/>
                </a:solidFill>
                <a:effectLst/>
                <a:latin typeface="Candara" panose="020E0502030303020204" pitchFamily="34" charset="0"/>
                <a:ea typeface="仓耳今楷03 W04" panose="02020400000000000000" pitchFamily="18" charset="-122"/>
                <a:cs typeface="Arial" panose="020B0604020202020204" pitchFamily="34" charset="0"/>
              </a:rPr>
              <a:t> for E2E Driving</a:t>
            </a:r>
          </a:p>
          <a:p>
            <a:pPr>
              <a:lnSpc>
                <a:spcPct val="150000"/>
              </a:lnSpc>
            </a:pPr>
            <a:r>
              <a:rPr lang="en-US" altLang="zh-CN" b="1" kern="1200" baseline="0" dirty="0">
                <a:solidFill>
                  <a:srgbClr val="1D1D1A"/>
                </a:solidFill>
                <a:effectLst/>
                <a:latin typeface="Candara" panose="020E0502030303020204" pitchFamily="34" charset="0"/>
                <a:ea typeface="仓耳今楷03 W04" panose="02020400000000000000" pitchFamily="18" charset="-122"/>
                <a:cs typeface="Arial" panose="020B0604020202020204" pitchFamily="34" charset="0"/>
              </a:rPr>
              <a:t>…</a:t>
            </a:r>
          </a:p>
        </p:txBody>
      </p:sp>
      <p:sp>
        <p:nvSpPr>
          <p:cNvPr id="7" name="矩形 6">
            <a:extLst>
              <a:ext uri="{FF2B5EF4-FFF2-40B4-BE49-F238E27FC236}">
                <a16:creationId xmlns:a16="http://schemas.microsoft.com/office/drawing/2014/main" id="{99C3011E-1652-4F75-B272-C110488D85F4}"/>
              </a:ext>
            </a:extLst>
          </p:cNvPr>
          <p:cNvSpPr/>
          <p:nvPr/>
        </p:nvSpPr>
        <p:spPr>
          <a:xfrm>
            <a:off x="5865746" y="4347740"/>
            <a:ext cx="3103961" cy="1170903"/>
          </a:xfrm>
          <a:prstGeom prst="rect">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a:solidFill>
                  <a:schemeClr val="tx1"/>
                </a:solidFill>
                <a:latin typeface="Candara" panose="020E0502030303020204" pitchFamily="34" charset="0"/>
                <a:ea typeface="仓耳今楷03 W04" panose="02020400000000000000" pitchFamily="18" charset="-122"/>
              </a:rPr>
              <a:t>Driving World Model</a:t>
            </a:r>
            <a:endParaRPr lang="zh-CN" altLang="en-US" sz="2000" b="1" dirty="0">
              <a:solidFill>
                <a:schemeClr val="tx1"/>
              </a:solidFill>
              <a:latin typeface="Candara" panose="020E0502030303020204" pitchFamily="34" charset="0"/>
              <a:ea typeface="仓耳今楷03 W04" panose="02020400000000000000" pitchFamily="18" charset="-122"/>
            </a:endParaRPr>
          </a:p>
        </p:txBody>
      </p:sp>
      <p:sp>
        <p:nvSpPr>
          <p:cNvPr id="8" name="矩形 7">
            <a:extLst>
              <a:ext uri="{FF2B5EF4-FFF2-40B4-BE49-F238E27FC236}">
                <a16:creationId xmlns:a16="http://schemas.microsoft.com/office/drawing/2014/main" id="{4617C6DA-FDCC-4833-A638-BCECA75DE46D}"/>
              </a:ext>
            </a:extLst>
          </p:cNvPr>
          <p:cNvSpPr/>
          <p:nvPr/>
        </p:nvSpPr>
        <p:spPr>
          <a:xfrm>
            <a:off x="5865747" y="3050436"/>
            <a:ext cx="3103961" cy="1170903"/>
          </a:xfrm>
          <a:prstGeom prst="rect">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r>
              <a:rPr lang="en-US" altLang="zh-CN" sz="2000" b="1" dirty="0">
                <a:solidFill>
                  <a:schemeClr val="tx1"/>
                </a:solidFill>
                <a:latin typeface="Candara" panose="020E0502030303020204" pitchFamily="34" charset="0"/>
                <a:ea typeface="仓耳今楷03 W04" panose="02020400000000000000" pitchFamily="18" charset="-122"/>
              </a:rPr>
              <a:t>Driving</a:t>
            </a:r>
          </a:p>
          <a:p>
            <a:pPr algn="ctr">
              <a:lnSpc>
                <a:spcPct val="150000"/>
              </a:lnSpc>
            </a:pPr>
            <a:r>
              <a:rPr lang="en-US" altLang="zh-CN" sz="2000" b="1" dirty="0">
                <a:solidFill>
                  <a:schemeClr val="tx1"/>
                </a:solidFill>
                <a:latin typeface="Candara" panose="020E0502030303020204" pitchFamily="34" charset="0"/>
                <a:ea typeface="仓耳今楷03 W04" panose="02020400000000000000" pitchFamily="18" charset="-122"/>
              </a:rPr>
              <a:t>Vision-Language Model</a:t>
            </a:r>
            <a:endParaRPr lang="zh-CN" altLang="en-US" sz="2000" b="1" dirty="0">
              <a:solidFill>
                <a:schemeClr val="tx1"/>
              </a:solidFill>
              <a:latin typeface="Candara" panose="020E0502030303020204" pitchFamily="34" charset="0"/>
              <a:ea typeface="仓耳今楷03 W04" panose="02020400000000000000" pitchFamily="18" charset="-122"/>
            </a:endParaRPr>
          </a:p>
        </p:txBody>
      </p:sp>
    </p:spTree>
    <p:extLst>
      <p:ext uri="{BB962C8B-B14F-4D97-AF65-F5344CB8AC3E}">
        <p14:creationId xmlns:p14="http://schemas.microsoft.com/office/powerpoint/2010/main" val="4011411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E0CEC36-5881-F64A-A70F-904DBA9886A9}"/>
              </a:ext>
            </a:extLst>
          </p:cNvPr>
          <p:cNvSpPr>
            <a:spLocks noGrp="1"/>
          </p:cNvSpPr>
          <p:nvPr>
            <p:ph type="subTitle" idx="1"/>
          </p:nvPr>
        </p:nvSpPr>
        <p:spPr>
          <a:xfrm>
            <a:off x="729175" y="456134"/>
            <a:ext cx="10740640" cy="993400"/>
          </a:xfrm>
        </p:spPr>
        <p:txBody>
          <a:bodyPr anchor="ctr">
            <a:normAutofit/>
          </a:bodyPr>
          <a:lstStyle/>
          <a:p>
            <a:r>
              <a:rPr lang="en-US" altLang="zh-CN" b="1" dirty="0">
                <a:latin typeface="Candara" panose="020E0502030303020204" pitchFamily="34" charset="0"/>
                <a:ea typeface="Cambria" panose="02040503050406030204" pitchFamily="18" charset="0"/>
              </a:rPr>
              <a:t>Meets Huawei at ECCV</a:t>
            </a:r>
            <a:endParaRPr lang="en-US" b="1" dirty="0">
              <a:latin typeface="Candara" panose="020E0502030303020204" pitchFamily="34" charset="0"/>
              <a:ea typeface="Cambria" panose="02040503050406030204" pitchFamily="18" charset="0"/>
            </a:endParaRPr>
          </a:p>
        </p:txBody>
      </p:sp>
      <p:pic>
        <p:nvPicPr>
          <p:cNvPr id="4" name="图片 3">
            <a:extLst>
              <a:ext uri="{FF2B5EF4-FFF2-40B4-BE49-F238E27FC236}">
                <a16:creationId xmlns:a16="http://schemas.microsoft.com/office/drawing/2014/main" id="{4DB824BF-0E06-41E6-BAF6-D7B918CBF422}"/>
              </a:ext>
            </a:extLst>
          </p:cNvPr>
          <p:cNvPicPr>
            <a:picLocks noChangeAspect="1"/>
          </p:cNvPicPr>
          <p:nvPr/>
        </p:nvPicPr>
        <p:blipFill rotWithShape="1">
          <a:blip r:embed="rId3"/>
          <a:srcRect b="24049"/>
          <a:stretch/>
        </p:blipFill>
        <p:spPr>
          <a:xfrm>
            <a:off x="3071206" y="1845502"/>
            <a:ext cx="8988267" cy="4662838"/>
          </a:xfrm>
          <a:prstGeom prst="rect">
            <a:avLst/>
          </a:prstGeom>
        </p:spPr>
      </p:pic>
      <p:sp>
        <p:nvSpPr>
          <p:cNvPr id="6" name="文本框 5">
            <a:extLst>
              <a:ext uri="{FF2B5EF4-FFF2-40B4-BE49-F238E27FC236}">
                <a16:creationId xmlns:a16="http://schemas.microsoft.com/office/drawing/2014/main" id="{7B2464D4-CB29-407F-9754-11107014D438}"/>
              </a:ext>
            </a:extLst>
          </p:cNvPr>
          <p:cNvSpPr txBox="1"/>
          <p:nvPr/>
        </p:nvSpPr>
        <p:spPr>
          <a:xfrm>
            <a:off x="5916148" y="1339210"/>
            <a:ext cx="5404406" cy="506292"/>
          </a:xfrm>
          <a:prstGeom prst="rect">
            <a:avLst/>
          </a:prstGeom>
          <a:noFill/>
        </p:spPr>
        <p:txBody>
          <a:bodyPr wrap="square">
            <a:spAutoFit/>
          </a:bodyPr>
          <a:lstStyle/>
          <a:p>
            <a:pPr algn="ctr">
              <a:lnSpc>
                <a:spcPct val="150000"/>
              </a:lnSpc>
            </a:pPr>
            <a:r>
              <a:rPr lang="en-US" altLang="zh-CN" sz="2000" b="1" dirty="0">
                <a:solidFill>
                  <a:srgbClr val="C00000"/>
                </a:solidFill>
                <a:effectLst/>
                <a:latin typeface="Candara" panose="020E0502030303020204" pitchFamily="34" charset="0"/>
                <a:ea typeface="宋体" panose="02010600030101010101" pitchFamily="2" charset="-122"/>
                <a:cs typeface="Calibri" panose="020F0502020204030204" pitchFamily="34" charset="0"/>
              </a:rPr>
              <a:t>Booth Number</a:t>
            </a:r>
            <a:r>
              <a:rPr lang="en-US" altLang="zh-CN" sz="2000" b="1" dirty="0">
                <a:effectLst/>
                <a:latin typeface="Candara" panose="020E0502030303020204" pitchFamily="34" charset="0"/>
                <a:ea typeface="宋体" panose="02010600030101010101" pitchFamily="2" charset="-122"/>
                <a:cs typeface="Calibri" panose="020F0502020204030204" pitchFamily="34" charset="0"/>
              </a:rPr>
              <a:t>:  </a:t>
            </a:r>
            <a:r>
              <a:rPr lang="en-US" altLang="zh-CN" sz="2000" b="1" dirty="0" err="1">
                <a:effectLst/>
                <a:latin typeface="Candara" panose="020E0502030303020204" pitchFamily="34" charset="0"/>
                <a:ea typeface="宋体" panose="02010600030101010101" pitchFamily="2" charset="-122"/>
                <a:cs typeface="Calibri" panose="020F0502020204030204" pitchFamily="34" charset="0"/>
              </a:rPr>
              <a:t>Mico</a:t>
            </a:r>
            <a:r>
              <a:rPr lang="en-US" altLang="zh-CN" sz="2000" b="1" dirty="0">
                <a:effectLst/>
                <a:latin typeface="Candara" panose="020E0502030303020204" pitchFamily="34" charset="0"/>
                <a:ea typeface="宋体" panose="02010600030101010101" pitchFamily="2" charset="-122"/>
                <a:cs typeface="Calibri" panose="020F0502020204030204" pitchFamily="34" charset="0"/>
              </a:rPr>
              <a:t> South - Level 0 - </a:t>
            </a:r>
            <a:r>
              <a:rPr lang="en-US" altLang="zh-CN" sz="2000" b="1" dirty="0">
                <a:solidFill>
                  <a:srgbClr val="C00000"/>
                </a:solidFill>
                <a:effectLst/>
                <a:latin typeface="Candara" panose="020E0502030303020204" pitchFamily="34" charset="0"/>
                <a:ea typeface="宋体" panose="02010600030101010101" pitchFamily="2" charset="-122"/>
                <a:cs typeface="Calibri" panose="020F0502020204030204" pitchFamily="34" charset="0"/>
              </a:rPr>
              <a:t>Stand 52</a:t>
            </a:r>
            <a:endParaRPr lang="zh-CN" altLang="zh-CN" sz="2000" b="1" dirty="0">
              <a:solidFill>
                <a:srgbClr val="C00000"/>
              </a:solidFill>
              <a:effectLst/>
              <a:latin typeface="Candara" panose="020E0502030303020204" pitchFamily="34" charset="0"/>
              <a:ea typeface="宋体" panose="02010600030101010101" pitchFamily="2" charset="-122"/>
              <a:cs typeface="Calibri" panose="020F0502020204030204" pitchFamily="34" charset="0"/>
            </a:endParaRPr>
          </a:p>
        </p:txBody>
      </p:sp>
      <p:cxnSp>
        <p:nvCxnSpPr>
          <p:cNvPr id="9" name="直接箭头连接符 8">
            <a:extLst>
              <a:ext uri="{FF2B5EF4-FFF2-40B4-BE49-F238E27FC236}">
                <a16:creationId xmlns:a16="http://schemas.microsoft.com/office/drawing/2014/main" id="{02645BC7-E48E-4BFD-890A-8D2A8986B3A2}"/>
              </a:ext>
            </a:extLst>
          </p:cNvPr>
          <p:cNvCxnSpPr>
            <a:cxnSpLocks/>
          </p:cNvCxnSpPr>
          <p:nvPr/>
        </p:nvCxnSpPr>
        <p:spPr>
          <a:xfrm flipH="1">
            <a:off x="7917134" y="1890415"/>
            <a:ext cx="2575785" cy="215902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62064D6C-9158-403F-8CA5-10C98247F5B5}"/>
              </a:ext>
            </a:extLst>
          </p:cNvPr>
          <p:cNvPicPr>
            <a:picLocks noChangeAspect="1"/>
          </p:cNvPicPr>
          <p:nvPr/>
        </p:nvPicPr>
        <p:blipFill>
          <a:blip r:embed="rId4"/>
          <a:stretch>
            <a:fillRect/>
          </a:stretch>
        </p:blipFill>
        <p:spPr>
          <a:xfrm>
            <a:off x="1086985" y="2496966"/>
            <a:ext cx="1233721" cy="1233721"/>
          </a:xfrm>
          <a:prstGeom prst="rect">
            <a:avLst/>
          </a:prstGeom>
        </p:spPr>
      </p:pic>
      <p:pic>
        <p:nvPicPr>
          <p:cNvPr id="15" name="图片 14">
            <a:extLst>
              <a:ext uri="{FF2B5EF4-FFF2-40B4-BE49-F238E27FC236}">
                <a16:creationId xmlns:a16="http://schemas.microsoft.com/office/drawing/2014/main" id="{C502A5F5-F928-4DF3-849E-FFF04CF44A76}"/>
              </a:ext>
            </a:extLst>
          </p:cNvPr>
          <p:cNvPicPr>
            <a:picLocks noChangeAspect="1"/>
          </p:cNvPicPr>
          <p:nvPr/>
        </p:nvPicPr>
        <p:blipFill rotWithShape="1">
          <a:blip r:embed="rId5"/>
          <a:srcRect l="53722"/>
          <a:stretch/>
        </p:blipFill>
        <p:spPr>
          <a:xfrm>
            <a:off x="464718" y="4060633"/>
            <a:ext cx="2478251" cy="1969460"/>
          </a:xfrm>
          <a:prstGeom prst="rect">
            <a:avLst/>
          </a:prstGeom>
          <a:ln>
            <a:noFill/>
          </a:ln>
        </p:spPr>
      </p:pic>
      <p:sp>
        <p:nvSpPr>
          <p:cNvPr id="16" name="文本框 15">
            <a:extLst>
              <a:ext uri="{FF2B5EF4-FFF2-40B4-BE49-F238E27FC236}">
                <a16:creationId xmlns:a16="http://schemas.microsoft.com/office/drawing/2014/main" id="{E12CD5D1-1372-40AE-AA3E-38949C6D1923}"/>
              </a:ext>
            </a:extLst>
          </p:cNvPr>
          <p:cNvSpPr txBox="1"/>
          <p:nvPr/>
        </p:nvSpPr>
        <p:spPr>
          <a:xfrm>
            <a:off x="585709" y="1867505"/>
            <a:ext cx="2236272" cy="584775"/>
          </a:xfrm>
          <a:prstGeom prst="rect">
            <a:avLst/>
          </a:prstGeom>
          <a:noFill/>
        </p:spPr>
        <p:txBody>
          <a:bodyPr wrap="square">
            <a:spAutoFit/>
          </a:bodyPr>
          <a:lstStyle/>
          <a:p>
            <a:pPr algn="ctr"/>
            <a:r>
              <a:rPr lang="en-US" altLang="zh-CN" sz="1600" b="1" dirty="0">
                <a:latin typeface="Candara" panose="020E0502030303020204" pitchFamily="34" charset="0"/>
              </a:rPr>
              <a:t>Recruitment </a:t>
            </a:r>
            <a:br>
              <a:rPr lang="en-US" altLang="zh-CN" sz="1600" b="1" dirty="0">
                <a:latin typeface="Candara" panose="020E0502030303020204" pitchFamily="34" charset="0"/>
              </a:rPr>
            </a:br>
            <a:r>
              <a:rPr lang="en-US" altLang="zh-CN" sz="1600" b="1" dirty="0" err="1">
                <a:latin typeface="Candara" panose="020E0502030303020204" pitchFamily="34" charset="0"/>
              </a:rPr>
              <a:t>Wechat</a:t>
            </a:r>
            <a:r>
              <a:rPr lang="en-US" altLang="zh-CN" sz="1600" b="1" dirty="0">
                <a:latin typeface="Candara" panose="020E0502030303020204" pitchFamily="34" charset="0"/>
              </a:rPr>
              <a:t> Group</a:t>
            </a:r>
            <a:endParaRPr lang="zh-CN" altLang="en-US" sz="1600" b="1" dirty="0">
              <a:latin typeface="Candara" panose="020E0502030303020204" pitchFamily="34" charset="0"/>
            </a:endParaRPr>
          </a:p>
        </p:txBody>
      </p:sp>
      <p:sp>
        <p:nvSpPr>
          <p:cNvPr id="10" name="文本框 9">
            <a:extLst>
              <a:ext uri="{FF2B5EF4-FFF2-40B4-BE49-F238E27FC236}">
                <a16:creationId xmlns:a16="http://schemas.microsoft.com/office/drawing/2014/main" id="{7E79C2C4-AE86-42C8-90F9-943E9AE531A4}"/>
              </a:ext>
            </a:extLst>
          </p:cNvPr>
          <p:cNvSpPr txBox="1"/>
          <p:nvPr/>
        </p:nvSpPr>
        <p:spPr>
          <a:xfrm>
            <a:off x="6247731" y="349660"/>
            <a:ext cx="4741240" cy="400110"/>
          </a:xfrm>
          <a:prstGeom prst="rect">
            <a:avLst/>
          </a:prstGeom>
          <a:noFill/>
        </p:spPr>
        <p:txBody>
          <a:bodyPr wrap="square">
            <a:spAutoFit/>
          </a:bodyPr>
          <a:lstStyle/>
          <a:p>
            <a:pPr algn="ctr"/>
            <a:r>
              <a:rPr lang="en-US" altLang="zh-CN" sz="2000" b="1" dirty="0">
                <a:effectLst/>
                <a:latin typeface="Candara" panose="020E0502030303020204" pitchFamily="34" charset="0"/>
                <a:ea typeface="宋体" panose="02010600030101010101" pitchFamily="2" charset="-122"/>
                <a:cs typeface="Calibri" panose="020F0502020204030204" pitchFamily="34" charset="0"/>
              </a:rPr>
              <a:t>Contacts:</a:t>
            </a:r>
            <a:r>
              <a:rPr lang="en-US" altLang="zh-CN" sz="2000" b="1" dirty="0">
                <a:latin typeface="Candara" panose="020E0502030303020204" pitchFamily="34" charset="0"/>
                <a:ea typeface="宋体" panose="02010600030101010101" pitchFamily="2" charset="-122"/>
                <a:cs typeface="Calibri" panose="020F0502020204030204" pitchFamily="34" charset="0"/>
              </a:rPr>
              <a:t> </a:t>
            </a:r>
            <a:r>
              <a:rPr lang="en-US" altLang="zh-CN" sz="2000" dirty="0">
                <a:effectLst/>
                <a:latin typeface="Candara" panose="020E0502030303020204" pitchFamily="34" charset="0"/>
                <a:ea typeface="宋体" panose="02010600030101010101" pitchFamily="2" charset="-122"/>
                <a:cs typeface="Calibri" panose="020F0502020204030204" pitchFamily="34" charset="0"/>
              </a:rPr>
              <a:t>tangchufeng1@huawei.com</a:t>
            </a:r>
            <a:endParaRPr lang="zh-CN" altLang="zh-CN" sz="2000" dirty="0">
              <a:effectLst/>
              <a:latin typeface="Candara" panose="020E0502030303020204" pitchFamily="34" charset="0"/>
              <a:ea typeface="宋体" panose="02010600030101010101" pitchFamily="2" charset="-122"/>
              <a:cs typeface="Calibri" panose="020F0502020204030204" pitchFamily="34" charset="0"/>
            </a:endParaRPr>
          </a:p>
        </p:txBody>
      </p:sp>
      <p:sp>
        <p:nvSpPr>
          <p:cNvPr id="18" name="文本框 17">
            <a:extLst>
              <a:ext uri="{FF2B5EF4-FFF2-40B4-BE49-F238E27FC236}">
                <a16:creationId xmlns:a16="http://schemas.microsoft.com/office/drawing/2014/main" id="{20343A43-CB71-4AA5-BA93-C0BCA2E2918E}"/>
              </a:ext>
            </a:extLst>
          </p:cNvPr>
          <p:cNvSpPr txBox="1"/>
          <p:nvPr/>
        </p:nvSpPr>
        <p:spPr>
          <a:xfrm>
            <a:off x="258127" y="6138341"/>
            <a:ext cx="2891431" cy="369332"/>
          </a:xfrm>
          <a:prstGeom prst="rect">
            <a:avLst/>
          </a:prstGeom>
          <a:noFill/>
        </p:spPr>
        <p:txBody>
          <a:bodyPr wrap="square">
            <a:spAutoFit/>
          </a:bodyPr>
          <a:lstStyle/>
          <a:p>
            <a:pPr algn="ctr"/>
            <a:r>
              <a:rPr lang="en-US" altLang="zh-CN" b="1" dirty="0">
                <a:latin typeface="Candara" panose="020E0502030303020204" pitchFamily="34" charset="0"/>
              </a:rPr>
              <a:t>https://career.huawei.com/</a:t>
            </a:r>
            <a:endParaRPr lang="zh-CN" altLang="en-US" b="1" dirty="0">
              <a:latin typeface="Candara" panose="020E0502030303020204" pitchFamily="34" charset="0"/>
            </a:endParaRPr>
          </a:p>
        </p:txBody>
      </p:sp>
    </p:spTree>
    <p:extLst>
      <p:ext uri="{BB962C8B-B14F-4D97-AF65-F5344CB8AC3E}">
        <p14:creationId xmlns:p14="http://schemas.microsoft.com/office/powerpoint/2010/main" val="3677019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E0CEC36-5881-F64A-A70F-904DBA9886A9}"/>
              </a:ext>
            </a:extLst>
          </p:cNvPr>
          <p:cNvSpPr>
            <a:spLocks noGrp="1"/>
          </p:cNvSpPr>
          <p:nvPr>
            <p:ph type="subTitle" idx="1"/>
          </p:nvPr>
        </p:nvSpPr>
        <p:spPr>
          <a:xfrm>
            <a:off x="729175" y="456134"/>
            <a:ext cx="10740640" cy="993400"/>
          </a:xfrm>
        </p:spPr>
        <p:txBody>
          <a:bodyPr anchor="ctr">
            <a:normAutofit/>
          </a:bodyPr>
          <a:lstStyle/>
          <a:p>
            <a:r>
              <a:rPr lang="en-US" altLang="zh-CN" b="1" dirty="0">
                <a:latin typeface="Candara" panose="020E0502030303020204" pitchFamily="34" charset="0"/>
                <a:ea typeface="仓耳今楷03 W04" panose="02020400000000000000" pitchFamily="18" charset="-122"/>
              </a:rPr>
              <a:t>About Us</a:t>
            </a:r>
            <a:endParaRPr lang="en-US" b="1" dirty="0">
              <a:latin typeface="Candara" panose="020E0502030303020204" pitchFamily="34" charset="0"/>
              <a:ea typeface="仓耳今楷03 W04" panose="02020400000000000000" pitchFamily="18" charset="-122"/>
            </a:endParaRPr>
          </a:p>
        </p:txBody>
      </p:sp>
      <p:sp>
        <p:nvSpPr>
          <p:cNvPr id="3" name="Content Placeholder 2">
            <a:extLst>
              <a:ext uri="{FF2B5EF4-FFF2-40B4-BE49-F238E27FC236}">
                <a16:creationId xmlns:a16="http://schemas.microsoft.com/office/drawing/2014/main" id="{55F986D5-D7D9-6446-9526-9389CD9831D8}"/>
              </a:ext>
            </a:extLst>
          </p:cNvPr>
          <p:cNvSpPr>
            <a:spLocks noGrp="1"/>
          </p:cNvSpPr>
          <p:nvPr>
            <p:ph idx="12"/>
          </p:nvPr>
        </p:nvSpPr>
        <p:spPr>
          <a:xfrm>
            <a:off x="737185" y="1512875"/>
            <a:ext cx="11093868" cy="4690459"/>
          </a:xfrm>
        </p:spPr>
        <p:txBody>
          <a:bodyPr/>
          <a:lstStyle/>
          <a:p>
            <a:pPr marL="11113" indent="0">
              <a:lnSpc>
                <a:spcPct val="150000"/>
              </a:lnSpc>
              <a:buNone/>
            </a:pPr>
            <a:r>
              <a:rPr lang="en-US" altLang="zh-CN" sz="2000" b="1" dirty="0">
                <a:latin typeface="Candara" panose="020E0502030303020204" pitchFamily="34" charset="0"/>
                <a:ea typeface="仓耳今楷03 W04" panose="02020400000000000000" pitchFamily="18" charset="-122"/>
              </a:rPr>
              <a:t>Huawei IAS</a:t>
            </a:r>
            <a:r>
              <a:rPr lang="en-US" altLang="zh-CN" sz="2000" dirty="0">
                <a:latin typeface="Candara" panose="020E0502030303020204" pitchFamily="34" charset="0"/>
                <a:ea typeface="仓耳今楷03 W04" panose="02020400000000000000" pitchFamily="18" charset="-122"/>
              </a:rPr>
              <a:t>: working with partners to empower intelligent development of the automotive industry</a:t>
            </a:r>
            <a:endParaRPr lang="en-US" altLang="zh-CN" dirty="0">
              <a:latin typeface="Candara" panose="020E0502030303020204" pitchFamily="34" charset="0"/>
              <a:ea typeface="仓耳今楷03 W04" panose="02020400000000000000" pitchFamily="18" charset="-122"/>
            </a:endParaRPr>
          </a:p>
          <a:p>
            <a:pPr marL="160751" lvl="1" indent="0">
              <a:lnSpc>
                <a:spcPct val="150000"/>
              </a:lnSpc>
              <a:buNone/>
            </a:pPr>
            <a:endParaRPr lang="en-US" altLang="zh-CN" sz="1050" dirty="0">
              <a:latin typeface="Candara" panose="020E0502030303020204" pitchFamily="34" charset="0"/>
              <a:ea typeface="仓耳今楷03 W04" panose="02020400000000000000" pitchFamily="18" charset="-122"/>
            </a:endParaRPr>
          </a:p>
        </p:txBody>
      </p:sp>
      <p:grpSp>
        <p:nvGrpSpPr>
          <p:cNvPr id="53" name="组合 52">
            <a:extLst>
              <a:ext uri="{FF2B5EF4-FFF2-40B4-BE49-F238E27FC236}">
                <a16:creationId xmlns:a16="http://schemas.microsoft.com/office/drawing/2014/main" id="{6BB0A97D-6F55-4ABD-ABCA-8AA332727F34}"/>
              </a:ext>
            </a:extLst>
          </p:cNvPr>
          <p:cNvGrpSpPr/>
          <p:nvPr/>
        </p:nvGrpSpPr>
        <p:grpSpPr>
          <a:xfrm>
            <a:off x="227848" y="2233903"/>
            <a:ext cx="5005379" cy="4119746"/>
            <a:chOff x="634636" y="2209185"/>
            <a:chExt cx="5005379" cy="4119746"/>
          </a:xfrm>
        </p:grpSpPr>
        <p:sp>
          <p:nvSpPr>
            <p:cNvPr id="32" name="椭圆 133">
              <a:extLst>
                <a:ext uri="{FF2B5EF4-FFF2-40B4-BE49-F238E27FC236}">
                  <a16:creationId xmlns:a16="http://schemas.microsoft.com/office/drawing/2014/main" id="{8983B1C2-C919-428E-BC9E-D302987BDC40}"/>
                </a:ext>
              </a:extLst>
            </p:cNvPr>
            <p:cNvSpPr>
              <a:spLocks noChangeAspect="1"/>
            </p:cNvSpPr>
            <p:nvPr/>
          </p:nvSpPr>
          <p:spPr>
            <a:xfrm>
              <a:off x="999055" y="3111278"/>
              <a:ext cx="746850" cy="746848"/>
            </a:xfrm>
            <a:prstGeom prst="ellipse">
              <a:avLst/>
            </a:prstGeom>
            <a:gradFill flip="none" rotWithShape="1">
              <a:gsLst>
                <a:gs pos="85000">
                  <a:srgbClr val="666666">
                    <a:alpha val="0"/>
                  </a:srgbClr>
                </a:gs>
                <a:gs pos="100000">
                  <a:srgbClr val="666666">
                    <a:alpha val="10000"/>
                  </a:srgbClr>
                </a:gs>
              </a:gsLst>
              <a:path path="shape">
                <a:fillToRect l="50000" t="50000" r="50000" b="50000"/>
              </a:path>
              <a:tileRect/>
            </a:gradFill>
            <a:ln w="3175" cap="flat" cmpd="sng" algn="ctr">
              <a:gradFill flip="none" rotWithShape="1">
                <a:gsLst>
                  <a:gs pos="50000">
                    <a:srgbClr val="FFFFFF">
                      <a:alpha val="10000"/>
                    </a:srgbClr>
                  </a:gs>
                  <a:gs pos="90000">
                    <a:srgbClr val="666666">
                      <a:alpha val="0"/>
                    </a:srgbClr>
                  </a:gs>
                  <a:gs pos="10000">
                    <a:srgbClr val="666666">
                      <a:alpha val="0"/>
                    </a:srgbClr>
                  </a:gs>
                  <a:gs pos="0">
                    <a:srgbClr val="666666">
                      <a:alpha val="80000"/>
                    </a:srgbClr>
                  </a:gs>
                  <a:gs pos="100000">
                    <a:srgbClr val="666666">
                      <a:alpha val="80000"/>
                    </a:srgbClr>
                  </a:gs>
                </a:gsLst>
                <a:lin ang="0" scaled="0"/>
                <a:tileRect/>
              </a:gradFill>
              <a:prstDash val="solid"/>
              <a:miter lim="800000"/>
              <a:headEnd type="none" w="med" len="med"/>
              <a:tailEnd type="none" w="med" len="med"/>
            </a:ln>
            <a:effectLst/>
          </p:spPr>
          <p:txBody>
            <a:bodyPr wrap="none" lIns="0" tIns="0" rIns="0" bIns="0" anchor="ctr" anchorCtr="0"/>
            <a:lstStyle/>
            <a:p>
              <a:pPr algn="ctr" defTabSz="914034">
                <a:defRPr/>
              </a:pPr>
              <a:endParaRPr lang="en-US" sz="1799" b="1" kern="0" dirty="0">
                <a:solidFill>
                  <a:prstClr val="black"/>
                </a:solidFill>
                <a:latin typeface="Arial" panose="020B0604020202020204" pitchFamily="34" charset="0"/>
                <a:ea typeface="微软雅黑" panose="020B0503020204020204" pitchFamily="34" charset="-122"/>
                <a:sym typeface="Helvetica Neue Medium"/>
              </a:endParaRPr>
            </a:p>
          </p:txBody>
        </p:sp>
        <p:sp>
          <p:nvSpPr>
            <p:cNvPr id="33" name="椭圆 133">
              <a:extLst>
                <a:ext uri="{FF2B5EF4-FFF2-40B4-BE49-F238E27FC236}">
                  <a16:creationId xmlns:a16="http://schemas.microsoft.com/office/drawing/2014/main" id="{11AFADA0-1655-420E-93FF-5B6AE67C44C4}"/>
                </a:ext>
              </a:extLst>
            </p:cNvPr>
            <p:cNvSpPr>
              <a:spLocks noChangeAspect="1"/>
            </p:cNvSpPr>
            <p:nvPr/>
          </p:nvSpPr>
          <p:spPr>
            <a:xfrm>
              <a:off x="1844284" y="2709010"/>
              <a:ext cx="746850" cy="746848"/>
            </a:xfrm>
            <a:prstGeom prst="ellipse">
              <a:avLst/>
            </a:prstGeom>
            <a:gradFill flip="none" rotWithShape="1">
              <a:gsLst>
                <a:gs pos="85000">
                  <a:srgbClr val="666666">
                    <a:alpha val="0"/>
                  </a:srgbClr>
                </a:gs>
                <a:gs pos="100000">
                  <a:srgbClr val="666666">
                    <a:alpha val="10000"/>
                  </a:srgbClr>
                </a:gs>
              </a:gsLst>
              <a:path path="shape">
                <a:fillToRect l="50000" t="50000" r="50000" b="50000"/>
              </a:path>
              <a:tileRect/>
            </a:gradFill>
            <a:ln w="3175" cap="flat" cmpd="sng" algn="ctr">
              <a:gradFill flip="none" rotWithShape="1">
                <a:gsLst>
                  <a:gs pos="50000">
                    <a:srgbClr val="FFFFFF">
                      <a:alpha val="10000"/>
                    </a:srgbClr>
                  </a:gs>
                  <a:gs pos="90000">
                    <a:srgbClr val="666666">
                      <a:alpha val="0"/>
                    </a:srgbClr>
                  </a:gs>
                  <a:gs pos="10000">
                    <a:srgbClr val="666666">
                      <a:alpha val="0"/>
                    </a:srgbClr>
                  </a:gs>
                  <a:gs pos="0">
                    <a:srgbClr val="666666">
                      <a:alpha val="80000"/>
                    </a:srgbClr>
                  </a:gs>
                  <a:gs pos="100000">
                    <a:srgbClr val="666666">
                      <a:alpha val="80000"/>
                    </a:srgbClr>
                  </a:gs>
                </a:gsLst>
                <a:lin ang="0" scaled="0"/>
                <a:tileRect/>
              </a:gradFill>
              <a:prstDash val="solid"/>
              <a:miter lim="800000"/>
              <a:headEnd type="none" w="med" len="med"/>
              <a:tailEnd type="none" w="med" len="med"/>
            </a:ln>
            <a:effectLst/>
          </p:spPr>
          <p:txBody>
            <a:bodyPr wrap="none" lIns="0" tIns="0" rIns="0" bIns="0" anchor="ctr" anchorCtr="0"/>
            <a:lstStyle/>
            <a:p>
              <a:pPr algn="ctr" defTabSz="914034">
                <a:defRPr/>
              </a:pPr>
              <a:endParaRPr lang="en-US" sz="1799" b="1" kern="0" dirty="0">
                <a:solidFill>
                  <a:prstClr val="black"/>
                </a:solidFill>
                <a:latin typeface="Arial" panose="020B0604020202020204" pitchFamily="34" charset="0"/>
                <a:ea typeface="微软雅黑" panose="020B0503020204020204" pitchFamily="34" charset="-122"/>
                <a:sym typeface="Helvetica Neue Medium"/>
              </a:endParaRPr>
            </a:p>
          </p:txBody>
        </p:sp>
        <p:sp>
          <p:nvSpPr>
            <p:cNvPr id="34" name="椭圆 133">
              <a:extLst>
                <a:ext uri="{FF2B5EF4-FFF2-40B4-BE49-F238E27FC236}">
                  <a16:creationId xmlns:a16="http://schemas.microsoft.com/office/drawing/2014/main" id="{17E0C0E2-9F0A-4675-9C91-713AFA5A6C86}"/>
                </a:ext>
              </a:extLst>
            </p:cNvPr>
            <p:cNvSpPr>
              <a:spLocks noChangeAspect="1"/>
            </p:cNvSpPr>
            <p:nvPr/>
          </p:nvSpPr>
          <p:spPr>
            <a:xfrm>
              <a:off x="4040413" y="2418713"/>
              <a:ext cx="746850" cy="746848"/>
            </a:xfrm>
            <a:prstGeom prst="ellipse">
              <a:avLst/>
            </a:prstGeom>
            <a:gradFill flip="none" rotWithShape="1">
              <a:gsLst>
                <a:gs pos="85000">
                  <a:srgbClr val="666666">
                    <a:alpha val="0"/>
                  </a:srgbClr>
                </a:gs>
                <a:gs pos="100000">
                  <a:srgbClr val="666666">
                    <a:alpha val="10000"/>
                  </a:srgbClr>
                </a:gs>
              </a:gsLst>
              <a:path path="shape">
                <a:fillToRect l="50000" t="50000" r="50000" b="50000"/>
              </a:path>
              <a:tileRect/>
            </a:gradFill>
            <a:ln w="3175" cap="flat" cmpd="sng" algn="ctr">
              <a:gradFill flip="none" rotWithShape="1">
                <a:gsLst>
                  <a:gs pos="50000">
                    <a:srgbClr val="FFFFFF">
                      <a:alpha val="10000"/>
                    </a:srgbClr>
                  </a:gs>
                  <a:gs pos="90000">
                    <a:srgbClr val="666666">
                      <a:alpha val="0"/>
                    </a:srgbClr>
                  </a:gs>
                  <a:gs pos="10000">
                    <a:srgbClr val="666666">
                      <a:alpha val="0"/>
                    </a:srgbClr>
                  </a:gs>
                  <a:gs pos="0">
                    <a:srgbClr val="666666">
                      <a:alpha val="80000"/>
                    </a:srgbClr>
                  </a:gs>
                  <a:gs pos="100000">
                    <a:srgbClr val="666666">
                      <a:alpha val="80000"/>
                    </a:srgbClr>
                  </a:gs>
                </a:gsLst>
                <a:lin ang="0" scaled="0"/>
                <a:tileRect/>
              </a:gradFill>
              <a:prstDash val="solid"/>
              <a:miter lim="800000"/>
              <a:headEnd type="none" w="med" len="med"/>
              <a:tailEnd type="none" w="med" len="med"/>
            </a:ln>
            <a:effectLst/>
          </p:spPr>
          <p:txBody>
            <a:bodyPr wrap="none" lIns="0" tIns="0" rIns="0" bIns="0" anchor="ctr" anchorCtr="0"/>
            <a:lstStyle/>
            <a:p>
              <a:pPr algn="ctr" defTabSz="914034">
                <a:defRPr/>
              </a:pPr>
              <a:endParaRPr lang="en-US" sz="1799" b="1" kern="0" dirty="0">
                <a:solidFill>
                  <a:prstClr val="black"/>
                </a:solidFill>
                <a:latin typeface="Arial" panose="020B0604020202020204" pitchFamily="34" charset="0"/>
                <a:ea typeface="微软雅黑" panose="020B0503020204020204" pitchFamily="34" charset="-122"/>
                <a:sym typeface="Helvetica Neue Medium"/>
              </a:endParaRPr>
            </a:p>
          </p:txBody>
        </p:sp>
        <p:sp>
          <p:nvSpPr>
            <p:cNvPr id="35" name="椭圆 133">
              <a:extLst>
                <a:ext uri="{FF2B5EF4-FFF2-40B4-BE49-F238E27FC236}">
                  <a16:creationId xmlns:a16="http://schemas.microsoft.com/office/drawing/2014/main" id="{315FE9CC-0F11-4B11-93E3-12378909EA81}"/>
                </a:ext>
              </a:extLst>
            </p:cNvPr>
            <p:cNvSpPr>
              <a:spLocks noChangeAspect="1"/>
            </p:cNvSpPr>
            <p:nvPr/>
          </p:nvSpPr>
          <p:spPr>
            <a:xfrm>
              <a:off x="4817030" y="3135505"/>
              <a:ext cx="746850" cy="746848"/>
            </a:xfrm>
            <a:prstGeom prst="ellipse">
              <a:avLst/>
            </a:prstGeom>
            <a:gradFill flip="none" rotWithShape="1">
              <a:gsLst>
                <a:gs pos="85000">
                  <a:srgbClr val="666666">
                    <a:alpha val="0"/>
                  </a:srgbClr>
                </a:gs>
                <a:gs pos="100000">
                  <a:srgbClr val="666666">
                    <a:alpha val="10000"/>
                  </a:srgbClr>
                </a:gs>
              </a:gsLst>
              <a:path path="shape">
                <a:fillToRect l="50000" t="50000" r="50000" b="50000"/>
              </a:path>
              <a:tileRect/>
            </a:gradFill>
            <a:ln w="3175" cap="flat" cmpd="sng" algn="ctr">
              <a:gradFill flip="none" rotWithShape="1">
                <a:gsLst>
                  <a:gs pos="50000">
                    <a:srgbClr val="FFFFFF">
                      <a:alpha val="10000"/>
                    </a:srgbClr>
                  </a:gs>
                  <a:gs pos="90000">
                    <a:srgbClr val="666666">
                      <a:alpha val="0"/>
                    </a:srgbClr>
                  </a:gs>
                  <a:gs pos="10000">
                    <a:srgbClr val="666666">
                      <a:alpha val="0"/>
                    </a:srgbClr>
                  </a:gs>
                  <a:gs pos="0">
                    <a:srgbClr val="666666">
                      <a:alpha val="80000"/>
                    </a:srgbClr>
                  </a:gs>
                  <a:gs pos="100000">
                    <a:srgbClr val="666666">
                      <a:alpha val="80000"/>
                    </a:srgbClr>
                  </a:gs>
                </a:gsLst>
                <a:lin ang="0" scaled="0"/>
                <a:tileRect/>
              </a:gradFill>
              <a:prstDash val="solid"/>
              <a:miter lim="800000"/>
              <a:headEnd type="none" w="med" len="med"/>
              <a:tailEnd type="none" w="med" len="med"/>
            </a:ln>
            <a:effectLst/>
          </p:spPr>
          <p:txBody>
            <a:bodyPr wrap="none" lIns="0" tIns="0" rIns="0" bIns="0" anchor="ctr" anchorCtr="0"/>
            <a:lstStyle/>
            <a:p>
              <a:pPr algn="ctr" defTabSz="914034">
                <a:defRPr/>
              </a:pPr>
              <a:endParaRPr lang="en-US" sz="1799" b="1" kern="0" dirty="0">
                <a:solidFill>
                  <a:prstClr val="black"/>
                </a:solidFill>
                <a:latin typeface="Arial" panose="020B0604020202020204" pitchFamily="34" charset="0"/>
                <a:ea typeface="微软雅黑" panose="020B0503020204020204" pitchFamily="34" charset="-122"/>
                <a:sym typeface="Helvetica Neue Medium"/>
              </a:endParaRPr>
            </a:p>
          </p:txBody>
        </p:sp>
        <p:sp>
          <p:nvSpPr>
            <p:cNvPr id="36" name="椭圆 133">
              <a:extLst>
                <a:ext uri="{FF2B5EF4-FFF2-40B4-BE49-F238E27FC236}">
                  <a16:creationId xmlns:a16="http://schemas.microsoft.com/office/drawing/2014/main" id="{29D22E11-03D4-4161-B6C9-4E713E1543B2}"/>
                </a:ext>
              </a:extLst>
            </p:cNvPr>
            <p:cNvSpPr>
              <a:spLocks noChangeAspect="1"/>
            </p:cNvSpPr>
            <p:nvPr/>
          </p:nvSpPr>
          <p:spPr>
            <a:xfrm>
              <a:off x="4809720" y="4081105"/>
              <a:ext cx="746850" cy="746848"/>
            </a:xfrm>
            <a:prstGeom prst="ellipse">
              <a:avLst/>
            </a:prstGeom>
            <a:gradFill flip="none" rotWithShape="1">
              <a:gsLst>
                <a:gs pos="85000">
                  <a:srgbClr val="666666">
                    <a:alpha val="0"/>
                  </a:srgbClr>
                </a:gs>
                <a:gs pos="100000">
                  <a:srgbClr val="666666">
                    <a:alpha val="10000"/>
                  </a:srgbClr>
                </a:gs>
              </a:gsLst>
              <a:path path="shape">
                <a:fillToRect l="50000" t="50000" r="50000" b="50000"/>
              </a:path>
              <a:tileRect/>
            </a:gradFill>
            <a:ln w="3175" cap="flat" cmpd="sng" algn="ctr">
              <a:gradFill flip="none" rotWithShape="1">
                <a:gsLst>
                  <a:gs pos="50000">
                    <a:srgbClr val="FFFFFF">
                      <a:alpha val="10000"/>
                    </a:srgbClr>
                  </a:gs>
                  <a:gs pos="90000">
                    <a:srgbClr val="666666">
                      <a:alpha val="0"/>
                    </a:srgbClr>
                  </a:gs>
                  <a:gs pos="10000">
                    <a:srgbClr val="666666">
                      <a:alpha val="0"/>
                    </a:srgbClr>
                  </a:gs>
                  <a:gs pos="0">
                    <a:srgbClr val="666666">
                      <a:alpha val="80000"/>
                    </a:srgbClr>
                  </a:gs>
                  <a:gs pos="100000">
                    <a:srgbClr val="666666">
                      <a:alpha val="80000"/>
                    </a:srgbClr>
                  </a:gs>
                </a:gsLst>
                <a:lin ang="0" scaled="0"/>
                <a:tileRect/>
              </a:gradFill>
              <a:prstDash val="solid"/>
              <a:miter lim="800000"/>
              <a:headEnd type="none" w="med" len="med"/>
              <a:tailEnd type="none" w="med" len="med"/>
            </a:ln>
            <a:effectLst/>
          </p:spPr>
          <p:txBody>
            <a:bodyPr wrap="none" lIns="0" tIns="0" rIns="0" bIns="0" anchor="ctr" anchorCtr="0"/>
            <a:lstStyle/>
            <a:p>
              <a:pPr algn="ctr" defTabSz="914034">
                <a:defRPr/>
              </a:pPr>
              <a:endParaRPr lang="en-US" sz="1799" b="1" kern="0" dirty="0">
                <a:solidFill>
                  <a:prstClr val="black"/>
                </a:solidFill>
                <a:latin typeface="Arial" panose="020B0604020202020204" pitchFamily="34" charset="0"/>
                <a:ea typeface="微软雅黑" panose="020B0503020204020204" pitchFamily="34" charset="-122"/>
                <a:sym typeface="Helvetica Neue Medium"/>
              </a:endParaRPr>
            </a:p>
          </p:txBody>
        </p:sp>
        <p:pic>
          <p:nvPicPr>
            <p:cNvPr id="37" name="图片 36" descr="图片 37">
              <a:extLst>
                <a:ext uri="{FF2B5EF4-FFF2-40B4-BE49-F238E27FC236}">
                  <a16:creationId xmlns:a16="http://schemas.microsoft.com/office/drawing/2014/main" id="{EA1028AC-75BF-438A-A7CA-10C949CA4329}"/>
                </a:ext>
              </a:extLst>
            </p:cNvPr>
            <p:cNvPicPr>
              <a:picLocks noChangeAspect="1"/>
            </p:cNvPicPr>
            <p:nvPr/>
          </p:nvPicPr>
          <p:blipFill>
            <a:blip r:embed="rId3" cstate="hq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tretch>
              <a:fillRect/>
            </a:stretch>
          </p:blipFill>
          <p:spPr>
            <a:xfrm>
              <a:off x="1528294" y="3105781"/>
              <a:ext cx="3257904" cy="2262298"/>
            </a:xfrm>
            <a:prstGeom prst="rect">
              <a:avLst/>
            </a:prstGeom>
          </p:spPr>
        </p:pic>
        <p:sp>
          <p:nvSpPr>
            <p:cNvPr id="38" name="圆角矩形 28">
              <a:extLst>
                <a:ext uri="{FF2B5EF4-FFF2-40B4-BE49-F238E27FC236}">
                  <a16:creationId xmlns:a16="http://schemas.microsoft.com/office/drawing/2014/main" id="{B0C960AD-D185-469E-A48A-9EFD5C813D06}"/>
                </a:ext>
              </a:extLst>
            </p:cNvPr>
            <p:cNvSpPr/>
            <p:nvPr/>
          </p:nvSpPr>
          <p:spPr>
            <a:xfrm>
              <a:off x="662075" y="5765359"/>
              <a:ext cx="4832836" cy="563572"/>
            </a:xfrm>
            <a:prstGeom prst="roundRect">
              <a:avLst>
                <a:gd name="adj" fmla="val 0"/>
              </a:avLst>
            </a:prstGeom>
            <a:gradFill>
              <a:gsLst>
                <a:gs pos="100000">
                  <a:srgbClr val="666666">
                    <a:lumMod val="60000"/>
                    <a:lumOff val="40000"/>
                    <a:alpha val="10000"/>
                  </a:srgbClr>
                </a:gs>
                <a:gs pos="0">
                  <a:srgbClr val="666666">
                    <a:lumMod val="60000"/>
                    <a:lumOff val="40000"/>
                    <a:alpha val="0"/>
                  </a:srgbClr>
                </a:gs>
              </a:gsLst>
              <a:lin ang="16200000" scaled="0"/>
            </a:gradFill>
            <a:ln w="3810">
              <a:gradFill>
                <a:gsLst>
                  <a:gs pos="0">
                    <a:srgbClr val="666666">
                      <a:lumMod val="60000"/>
                      <a:lumOff val="40000"/>
                    </a:srgbClr>
                  </a:gs>
                  <a:gs pos="100000">
                    <a:srgbClr val="666666">
                      <a:lumMod val="20000"/>
                      <a:lumOff val="80000"/>
                      <a:alpha val="0"/>
                    </a:srgbClr>
                  </a:gs>
                </a:gsLst>
                <a:lin ang="5400000" scaled="0"/>
              </a:gradFill>
            </a:ln>
          </p:spPr>
          <p:txBody>
            <a:bodyPr vert="horz" wrap="square" lIns="91404" tIns="45702" rIns="91404" bIns="45702" numCol="1" anchor="t" anchorCtr="0" compatLnSpc="1">
              <a:prstTxWarp prst="textNoShape">
                <a:avLst/>
              </a:prstTxWarp>
            </a:bodyPr>
            <a:lstStyle/>
            <a:p>
              <a:pPr defTabSz="914034">
                <a:defRPr/>
              </a:pPr>
              <a:endParaRPr lang="en-US" altLang="zh-CN" sz="1999" kern="0" dirty="0">
                <a:solidFill>
                  <a:sysClr val="windowText" lastClr="000000"/>
                </a:solidFill>
                <a:latin typeface="Arial" panose="020B0604020202020204" pitchFamily="34" charset="0"/>
                <a:ea typeface="微软雅黑" panose="020B0503020204020204" pitchFamily="34" charset="-122"/>
              </a:endParaRPr>
            </a:p>
          </p:txBody>
        </p:sp>
        <p:grpSp>
          <p:nvGrpSpPr>
            <p:cNvPr id="39" name="组合 38">
              <a:extLst>
                <a:ext uri="{FF2B5EF4-FFF2-40B4-BE49-F238E27FC236}">
                  <a16:creationId xmlns:a16="http://schemas.microsoft.com/office/drawing/2014/main" id="{E5FBA65A-DAC6-4400-82E9-DD27C33B5C07}"/>
                </a:ext>
              </a:extLst>
            </p:cNvPr>
            <p:cNvGrpSpPr/>
            <p:nvPr/>
          </p:nvGrpSpPr>
          <p:grpSpPr>
            <a:xfrm>
              <a:off x="2657172" y="2209185"/>
              <a:ext cx="1135918" cy="514775"/>
              <a:chOff x="2638774" y="1155701"/>
              <a:chExt cx="1057994" cy="479463"/>
            </a:xfrm>
          </p:grpSpPr>
          <p:sp>
            <p:nvSpPr>
              <p:cNvPr id="40" name="Freeform 6">
                <a:extLst>
                  <a:ext uri="{FF2B5EF4-FFF2-40B4-BE49-F238E27FC236}">
                    <a16:creationId xmlns:a16="http://schemas.microsoft.com/office/drawing/2014/main" id="{15023003-6531-47E8-937A-B734D30460BD}"/>
                  </a:ext>
                </a:extLst>
              </p:cNvPr>
              <p:cNvSpPr/>
              <p:nvPr/>
            </p:nvSpPr>
            <p:spPr>
              <a:xfrm>
                <a:off x="2638774" y="1155701"/>
                <a:ext cx="1057994" cy="440304"/>
              </a:xfrm>
              <a:custGeom>
                <a:avLst/>
                <a:gdLst/>
                <a:ahLst/>
                <a:cxnLst>
                  <a:cxn ang="0">
                    <a:pos x="wd2" y="hd2"/>
                  </a:cxn>
                  <a:cxn ang="5400000">
                    <a:pos x="wd2" y="hd2"/>
                  </a:cxn>
                  <a:cxn ang="10800000">
                    <a:pos x="wd2" y="hd2"/>
                  </a:cxn>
                  <a:cxn ang="16200000">
                    <a:pos x="wd2" y="hd2"/>
                  </a:cxn>
                </a:cxnLst>
                <a:rect l="0" t="0" r="r" b="b"/>
                <a:pathLst>
                  <a:path w="19158" h="17809" extrusionOk="0">
                    <a:moveTo>
                      <a:pt x="2335" y="17809"/>
                    </a:moveTo>
                    <a:cubicBezTo>
                      <a:pt x="92" y="15503"/>
                      <a:pt x="-1108" y="11317"/>
                      <a:pt x="1404" y="9396"/>
                    </a:cubicBezTo>
                    <a:cubicBezTo>
                      <a:pt x="2638" y="8445"/>
                      <a:pt x="2189" y="8020"/>
                      <a:pt x="2279" y="6524"/>
                    </a:cubicBezTo>
                    <a:cubicBezTo>
                      <a:pt x="2458" y="3773"/>
                      <a:pt x="3378" y="4400"/>
                      <a:pt x="5453" y="4582"/>
                    </a:cubicBezTo>
                    <a:cubicBezTo>
                      <a:pt x="6765" y="4643"/>
                      <a:pt x="6720" y="4461"/>
                      <a:pt x="7516" y="3025"/>
                    </a:cubicBezTo>
                    <a:cubicBezTo>
                      <a:pt x="11341" y="-3791"/>
                      <a:pt x="16578" y="2378"/>
                      <a:pt x="16903" y="7171"/>
                    </a:cubicBezTo>
                    <a:cubicBezTo>
                      <a:pt x="17027" y="8991"/>
                      <a:pt x="16757" y="8587"/>
                      <a:pt x="17946" y="9699"/>
                    </a:cubicBezTo>
                    <a:cubicBezTo>
                      <a:pt x="20492" y="12267"/>
                      <a:pt x="18698" y="16312"/>
                      <a:pt x="15613" y="17566"/>
                    </a:cubicBezTo>
                    <a:cubicBezTo>
                      <a:pt x="18081" y="16312"/>
                      <a:pt x="20111" y="12247"/>
                      <a:pt x="17756" y="10467"/>
                    </a:cubicBezTo>
                    <a:cubicBezTo>
                      <a:pt x="16387" y="9456"/>
                      <a:pt x="16511" y="9274"/>
                      <a:pt x="16365" y="7292"/>
                    </a:cubicBezTo>
                    <a:cubicBezTo>
                      <a:pt x="16062" y="3085"/>
                      <a:pt x="11453" y="-2658"/>
                      <a:pt x="7875" y="3753"/>
                    </a:cubicBezTo>
                    <a:cubicBezTo>
                      <a:pt x="7157" y="5027"/>
                      <a:pt x="6989" y="5674"/>
                      <a:pt x="5800" y="5533"/>
                    </a:cubicBezTo>
                    <a:cubicBezTo>
                      <a:pt x="4006" y="5411"/>
                      <a:pt x="2997" y="4764"/>
                      <a:pt x="2862" y="7252"/>
                    </a:cubicBezTo>
                    <a:cubicBezTo>
                      <a:pt x="2772" y="8566"/>
                      <a:pt x="2907" y="9112"/>
                      <a:pt x="1853" y="9921"/>
                    </a:cubicBezTo>
                    <a:cubicBezTo>
                      <a:pt x="-357" y="11661"/>
                      <a:pt x="440" y="15746"/>
                      <a:pt x="2335" y="17809"/>
                    </a:cubicBezTo>
                    <a:cubicBezTo>
                      <a:pt x="2335" y="17809"/>
                      <a:pt x="2335" y="17809"/>
                      <a:pt x="2335" y="17809"/>
                    </a:cubicBezTo>
                    <a:cubicBezTo>
                      <a:pt x="2335" y="17809"/>
                      <a:pt x="2335" y="17809"/>
                      <a:pt x="2335" y="17809"/>
                    </a:cubicBezTo>
                    <a:close/>
                  </a:path>
                </a:pathLst>
              </a:custGeom>
              <a:solidFill>
                <a:srgbClr val="A6A6A6"/>
              </a:solidFill>
              <a:ln w="3175">
                <a:miter lim="400000"/>
              </a:ln>
              <a:effectLst>
                <a:outerShdw blurRad="12700" dir="2700000" rotWithShape="0">
                  <a:srgbClr val="000000">
                    <a:alpha val="25000"/>
                  </a:srgbClr>
                </a:outerShdw>
              </a:effectLst>
            </p:spPr>
            <p:txBody>
              <a:bodyPr lIns="20244" tIns="20244" rIns="20244" bIns="20244"/>
              <a:lstStyle/>
              <a:p>
                <a:pPr algn="ctr" defTabSz="154347" hangingPunct="0">
                  <a:defRPr sz="1200">
                    <a:solidFill>
                      <a:srgbClr val="FFFFFF"/>
                    </a:solidFill>
                    <a:latin typeface="Arial"/>
                    <a:ea typeface="方正兰亭黑简体"/>
                    <a:cs typeface="方正兰亭黑简体"/>
                    <a:sym typeface="方正兰亭黑简体"/>
                  </a:defRPr>
                </a:pPr>
                <a:endParaRPr lang="en-US" sz="500" kern="0" dirty="0">
                  <a:solidFill>
                    <a:prstClr val="black">
                      <a:lumMod val="85000"/>
                      <a:lumOff val="15000"/>
                    </a:prstClr>
                  </a:solidFill>
                  <a:latin typeface="Arial" panose="020B0604020202020204" pitchFamily="34" charset="0"/>
                  <a:ea typeface="微软雅黑" panose="020B0503020204020204" pitchFamily="34" charset="-122"/>
                  <a:sym typeface="+mn-lt"/>
                </a:endParaRPr>
              </a:p>
            </p:txBody>
          </p:sp>
          <p:sp>
            <p:nvSpPr>
              <p:cNvPr id="41" name="矩形 30">
                <a:extLst>
                  <a:ext uri="{FF2B5EF4-FFF2-40B4-BE49-F238E27FC236}">
                    <a16:creationId xmlns:a16="http://schemas.microsoft.com/office/drawing/2014/main" id="{49E4E376-0462-4373-B8D1-BD5C63C406BB}"/>
                  </a:ext>
                </a:extLst>
              </p:cNvPr>
              <p:cNvSpPr txBox="1"/>
              <p:nvPr/>
            </p:nvSpPr>
            <p:spPr>
              <a:xfrm>
                <a:off x="2791672" y="1248319"/>
                <a:ext cx="814162" cy="386845"/>
              </a:xfrm>
              <a:prstGeom prst="rect">
                <a:avLst/>
              </a:prstGeom>
              <a:ln w="12700">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wrap="square" lIns="0" tIns="0" rIns="0" bIns="0">
                <a:spAutoFit/>
              </a:bodyPr>
              <a:lstStyle>
                <a:lvl1pPr defTabSz="272327">
                  <a:defRPr sz="1200">
                    <a:solidFill>
                      <a:srgbClr val="FFFFFF"/>
                    </a:solidFill>
                    <a:latin typeface="Arial"/>
                    <a:ea typeface="方正兰亭黑简体"/>
                    <a:cs typeface="方正兰亭黑简体"/>
                    <a:sym typeface="方正兰亭黑简体"/>
                  </a:defRPr>
                </a:lvl1pPr>
              </a:lstStyle>
              <a:p>
                <a:pPr algn="ctr" defTabSz="272218" hangingPunct="0">
                  <a:defRPr/>
                </a:pPr>
                <a:r>
                  <a:rPr lang="en-US" sz="900" dirty="0">
                    <a:solidFill>
                      <a:prstClr val="black">
                        <a:lumMod val="85000"/>
                        <a:lumOff val="15000"/>
                      </a:prstClr>
                    </a:solidFill>
                    <a:latin typeface="Arial" panose="020B0604020202020204" pitchFamily="34" charset="0"/>
                  </a:rPr>
                  <a:t>Intelligent Vehicle Cloud Services</a:t>
                </a:r>
                <a:endParaRPr lang="en-US" sz="900" kern="0" dirty="0">
                  <a:solidFill>
                    <a:prstClr val="black">
                      <a:lumMod val="85000"/>
                      <a:lumOff val="15000"/>
                    </a:prstClr>
                  </a:solidFill>
                  <a:latin typeface="Arial" panose="020B0604020202020204" pitchFamily="34" charset="0"/>
                  <a:ea typeface="微软雅黑" panose="020B0503020204020204" pitchFamily="34" charset="-122"/>
                  <a:cs typeface="+mn-ea"/>
                  <a:sym typeface="+mn-lt"/>
                </a:endParaRPr>
              </a:p>
            </p:txBody>
          </p:sp>
        </p:grpSp>
        <p:sp>
          <p:nvSpPr>
            <p:cNvPr id="42" name="矩形 31">
              <a:extLst>
                <a:ext uri="{FF2B5EF4-FFF2-40B4-BE49-F238E27FC236}">
                  <a16:creationId xmlns:a16="http://schemas.microsoft.com/office/drawing/2014/main" id="{DC5378FC-D80F-4E7E-976B-7D359ADA8C10}"/>
                </a:ext>
              </a:extLst>
            </p:cNvPr>
            <p:cNvSpPr txBox="1"/>
            <p:nvPr/>
          </p:nvSpPr>
          <p:spPr>
            <a:xfrm>
              <a:off x="4763726" y="4285480"/>
              <a:ext cx="876289" cy="276891"/>
            </a:xfrm>
            <a:prstGeom prst="rect">
              <a:avLst/>
            </a:prstGeom>
            <a:ln w="12700">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wrap="square" lIns="0" tIns="0" rIns="0" bIns="0">
              <a:spAutoFit/>
            </a:bodyPr>
            <a:lstStyle>
              <a:lvl1pPr defTabSz="272327">
                <a:defRPr sz="1200">
                  <a:solidFill>
                    <a:srgbClr val="FFFFFF"/>
                  </a:solidFill>
                  <a:latin typeface="Arial"/>
                  <a:ea typeface="方正兰亭黑简体"/>
                  <a:cs typeface="方正兰亭黑简体"/>
                  <a:sym typeface="方正兰亭黑简体"/>
                </a:defRPr>
              </a:lvl1pPr>
            </a:lstStyle>
            <a:p>
              <a:pPr algn="ctr" defTabSz="272218" hangingPunct="0">
                <a:defRPr/>
              </a:pPr>
              <a:r>
                <a:rPr lang="en-US" sz="900" dirty="0">
                  <a:solidFill>
                    <a:prstClr val="black">
                      <a:lumMod val="85000"/>
                      <a:lumOff val="15000"/>
                    </a:prstClr>
                  </a:solidFill>
                  <a:latin typeface="Arial" panose="020B0604020202020204" pitchFamily="34" charset="0"/>
                </a:rPr>
                <a:t>Intelligent Electrification</a:t>
              </a:r>
              <a:endParaRPr lang="en-US" sz="900" kern="0" dirty="0">
                <a:solidFill>
                  <a:prstClr val="black">
                    <a:lumMod val="85000"/>
                    <a:lumOff val="15000"/>
                  </a:prstClr>
                </a:solidFill>
                <a:latin typeface="Arial" panose="020B0604020202020204" pitchFamily="34" charset="0"/>
                <a:ea typeface="微软雅黑" panose="020B0503020204020204" pitchFamily="34" charset="-122"/>
                <a:cs typeface="+mn-ea"/>
                <a:sym typeface="+mn-lt"/>
              </a:endParaRPr>
            </a:p>
          </p:txBody>
        </p:sp>
        <p:sp>
          <p:nvSpPr>
            <p:cNvPr id="43" name="矩形 32">
              <a:extLst>
                <a:ext uri="{FF2B5EF4-FFF2-40B4-BE49-F238E27FC236}">
                  <a16:creationId xmlns:a16="http://schemas.microsoft.com/office/drawing/2014/main" id="{2AB68F90-ABF8-4DE2-ACA1-FCFD943D5539}"/>
                </a:ext>
              </a:extLst>
            </p:cNvPr>
            <p:cNvSpPr txBox="1"/>
            <p:nvPr/>
          </p:nvSpPr>
          <p:spPr>
            <a:xfrm>
              <a:off x="1860420" y="2949538"/>
              <a:ext cx="700374" cy="276891"/>
            </a:xfrm>
            <a:prstGeom prst="rect">
              <a:avLst/>
            </a:prstGeom>
            <a:ln w="12700">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wrap="square" lIns="0" tIns="0" rIns="0" bIns="0">
              <a:spAutoFit/>
            </a:bodyPr>
            <a:lstStyle>
              <a:lvl1pPr defTabSz="272327">
                <a:defRPr sz="1200">
                  <a:solidFill>
                    <a:srgbClr val="FFFFFF"/>
                  </a:solidFill>
                  <a:latin typeface="Arial"/>
                  <a:ea typeface="方正兰亭黑简体"/>
                  <a:cs typeface="方正兰亭黑简体"/>
                  <a:sym typeface="方正兰亭黑简体"/>
                </a:defRPr>
              </a:lvl1pPr>
            </a:lstStyle>
            <a:p>
              <a:pPr algn="ctr" defTabSz="272218" hangingPunct="0">
                <a:defRPr/>
              </a:pPr>
              <a:r>
                <a:rPr lang="en-US" sz="900" dirty="0">
                  <a:solidFill>
                    <a:prstClr val="black">
                      <a:lumMod val="85000"/>
                      <a:lumOff val="15000"/>
                    </a:prstClr>
                  </a:solidFill>
                  <a:latin typeface="Arial" panose="020B0604020202020204" pitchFamily="34" charset="0"/>
                </a:rPr>
                <a:t>Intelligent Cockpit</a:t>
              </a:r>
              <a:endParaRPr lang="en-US" sz="900" kern="0" dirty="0">
                <a:solidFill>
                  <a:prstClr val="black">
                    <a:lumMod val="85000"/>
                    <a:lumOff val="15000"/>
                  </a:prstClr>
                </a:solidFill>
                <a:latin typeface="Arial" panose="020B0604020202020204" pitchFamily="34" charset="0"/>
                <a:ea typeface="微软雅黑" panose="020B0503020204020204" pitchFamily="34" charset="-122"/>
                <a:cs typeface="+mn-ea"/>
                <a:sym typeface="+mn-lt"/>
              </a:endParaRPr>
            </a:p>
          </p:txBody>
        </p:sp>
        <p:sp>
          <p:nvSpPr>
            <p:cNvPr id="44" name="矩形 33">
              <a:extLst>
                <a:ext uri="{FF2B5EF4-FFF2-40B4-BE49-F238E27FC236}">
                  <a16:creationId xmlns:a16="http://schemas.microsoft.com/office/drawing/2014/main" id="{149DDE94-E7C3-4905-A2EF-8A5C73E14915}"/>
                </a:ext>
              </a:extLst>
            </p:cNvPr>
            <p:cNvSpPr txBox="1"/>
            <p:nvPr/>
          </p:nvSpPr>
          <p:spPr>
            <a:xfrm>
              <a:off x="1025158" y="3331467"/>
              <a:ext cx="687881" cy="276891"/>
            </a:xfrm>
            <a:prstGeom prst="rect">
              <a:avLst/>
            </a:prstGeom>
            <a:ln w="12700">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wrap="square" lIns="0" tIns="0" rIns="0" bIns="0">
              <a:spAutoFit/>
            </a:bodyPr>
            <a:lstStyle>
              <a:lvl1pPr defTabSz="272327">
                <a:defRPr sz="1200">
                  <a:solidFill>
                    <a:srgbClr val="FFFFFF"/>
                  </a:solidFill>
                  <a:latin typeface="Arial"/>
                  <a:ea typeface="方正兰亭黑简体"/>
                  <a:cs typeface="方正兰亭黑简体"/>
                  <a:sym typeface="方正兰亭黑简体"/>
                </a:defRPr>
              </a:lvl1pPr>
            </a:lstStyle>
            <a:p>
              <a:pPr algn="ctr" defTabSz="272218" hangingPunct="0">
                <a:defRPr/>
              </a:pPr>
              <a:r>
                <a:rPr lang="en-US" sz="900" dirty="0">
                  <a:solidFill>
                    <a:prstClr val="black">
                      <a:lumMod val="85000"/>
                      <a:lumOff val="15000"/>
                    </a:prstClr>
                  </a:solidFill>
                  <a:latin typeface="Arial" panose="020B0604020202020204" pitchFamily="34" charset="0"/>
                </a:rPr>
                <a:t>Intelligent Driving</a:t>
              </a:r>
              <a:endParaRPr lang="en-US" sz="900" kern="0" dirty="0">
                <a:solidFill>
                  <a:prstClr val="black">
                    <a:lumMod val="85000"/>
                    <a:lumOff val="15000"/>
                  </a:prstClr>
                </a:solidFill>
                <a:latin typeface="Arial" panose="020B0604020202020204" pitchFamily="34" charset="0"/>
                <a:ea typeface="微软雅黑" panose="020B0503020204020204" pitchFamily="34" charset="-122"/>
                <a:cs typeface="+mn-ea"/>
                <a:sym typeface="+mn-lt"/>
              </a:endParaRPr>
            </a:p>
          </p:txBody>
        </p:sp>
        <p:sp>
          <p:nvSpPr>
            <p:cNvPr id="45" name="矩形 35">
              <a:extLst>
                <a:ext uri="{FF2B5EF4-FFF2-40B4-BE49-F238E27FC236}">
                  <a16:creationId xmlns:a16="http://schemas.microsoft.com/office/drawing/2014/main" id="{DEAD631A-E45B-4DE7-BB70-C16B646457AB}"/>
                </a:ext>
              </a:extLst>
            </p:cNvPr>
            <p:cNvSpPr txBox="1"/>
            <p:nvPr/>
          </p:nvSpPr>
          <p:spPr>
            <a:xfrm>
              <a:off x="4070043" y="2635370"/>
              <a:ext cx="714779" cy="276891"/>
            </a:xfrm>
            <a:prstGeom prst="rect">
              <a:avLst/>
            </a:prstGeom>
            <a:ln w="12700">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wrap="square" lIns="0" tIns="0" rIns="0" bIns="0">
              <a:spAutoFit/>
            </a:bodyPr>
            <a:lstStyle>
              <a:lvl1pPr defTabSz="272327">
                <a:defRPr sz="1200">
                  <a:solidFill>
                    <a:srgbClr val="FFFFFF"/>
                  </a:solidFill>
                  <a:latin typeface="Arial"/>
                  <a:ea typeface="方正兰亭黑简体"/>
                  <a:cs typeface="方正兰亭黑简体"/>
                  <a:sym typeface="方正兰亭黑简体"/>
                </a:defRPr>
              </a:lvl1pPr>
            </a:lstStyle>
            <a:p>
              <a:pPr algn="ctr" defTabSz="272218" hangingPunct="0">
                <a:defRPr/>
              </a:pPr>
              <a:r>
                <a:rPr lang="en-US" sz="900" dirty="0">
                  <a:solidFill>
                    <a:prstClr val="black">
                      <a:lumMod val="85000"/>
                      <a:lumOff val="15000"/>
                    </a:prstClr>
                  </a:solidFill>
                  <a:latin typeface="Arial" panose="020B0604020202020204" pitchFamily="34" charset="0"/>
                </a:rPr>
                <a:t>Intelligent Connectivity</a:t>
              </a:r>
              <a:endParaRPr lang="en-US" sz="900" kern="0" dirty="0">
                <a:solidFill>
                  <a:prstClr val="black">
                    <a:lumMod val="85000"/>
                    <a:lumOff val="15000"/>
                  </a:prstClr>
                </a:solidFill>
                <a:latin typeface="Arial" panose="020B0604020202020204" pitchFamily="34" charset="0"/>
                <a:ea typeface="微软雅黑" panose="020B0503020204020204" pitchFamily="34" charset="-122"/>
                <a:cs typeface="+mn-ea"/>
                <a:sym typeface="+mn-lt"/>
              </a:endParaRPr>
            </a:p>
          </p:txBody>
        </p:sp>
        <p:sp>
          <p:nvSpPr>
            <p:cNvPr id="46" name="矩形 31">
              <a:extLst>
                <a:ext uri="{FF2B5EF4-FFF2-40B4-BE49-F238E27FC236}">
                  <a16:creationId xmlns:a16="http://schemas.microsoft.com/office/drawing/2014/main" id="{B8C9FA6F-1943-4773-8430-645370883F59}"/>
                </a:ext>
              </a:extLst>
            </p:cNvPr>
            <p:cNvSpPr txBox="1"/>
            <p:nvPr/>
          </p:nvSpPr>
          <p:spPr>
            <a:xfrm>
              <a:off x="634636" y="3990375"/>
              <a:ext cx="703588" cy="415336"/>
            </a:xfrm>
            <a:prstGeom prst="rect">
              <a:avLst/>
            </a:prstGeom>
            <a:ln w="12700">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wrap="square" lIns="0" tIns="0" rIns="0" bIns="0">
              <a:spAutoFit/>
            </a:bodyPr>
            <a:lstStyle>
              <a:lvl1pPr defTabSz="272327">
                <a:defRPr sz="1200">
                  <a:solidFill>
                    <a:srgbClr val="FFFFFF"/>
                  </a:solidFill>
                  <a:latin typeface="Arial"/>
                  <a:ea typeface="方正兰亭黑简体"/>
                  <a:cs typeface="方正兰亭黑简体"/>
                  <a:sym typeface="方正兰亭黑简体"/>
                </a:defRPr>
              </a:lvl1pPr>
            </a:lstStyle>
            <a:p>
              <a:pPr algn="ctr" defTabSz="272218" hangingPunct="0">
                <a:defRPr/>
              </a:pPr>
              <a:r>
                <a:rPr lang="en-US" sz="900" dirty="0">
                  <a:solidFill>
                    <a:prstClr val="black">
                      <a:lumMod val="85000"/>
                      <a:lumOff val="15000"/>
                    </a:prstClr>
                  </a:solidFill>
                  <a:latin typeface="Arial" panose="020B0604020202020204" pitchFamily="34" charset="0"/>
                </a:rPr>
                <a:t>Intelligent Vehicle Control</a:t>
              </a:r>
              <a:endParaRPr lang="en-US" sz="900" kern="0" dirty="0">
                <a:solidFill>
                  <a:prstClr val="black">
                    <a:lumMod val="85000"/>
                    <a:lumOff val="15000"/>
                  </a:prstClr>
                </a:solidFill>
                <a:latin typeface="Arial" panose="020B0604020202020204" pitchFamily="34" charset="0"/>
                <a:ea typeface="微软雅黑" panose="020B0503020204020204" pitchFamily="34" charset="-122"/>
                <a:cs typeface="+mn-ea"/>
                <a:sym typeface="+mn-lt"/>
              </a:endParaRPr>
            </a:p>
          </p:txBody>
        </p:sp>
        <p:sp>
          <p:nvSpPr>
            <p:cNvPr id="47" name="矩形 31">
              <a:extLst>
                <a:ext uri="{FF2B5EF4-FFF2-40B4-BE49-F238E27FC236}">
                  <a16:creationId xmlns:a16="http://schemas.microsoft.com/office/drawing/2014/main" id="{0A58EA1C-15D9-4214-8E53-1CF32AC30CF6}"/>
                </a:ext>
              </a:extLst>
            </p:cNvPr>
            <p:cNvSpPr txBox="1"/>
            <p:nvPr/>
          </p:nvSpPr>
          <p:spPr>
            <a:xfrm>
              <a:off x="4804304" y="3321224"/>
              <a:ext cx="787962" cy="415336"/>
            </a:xfrm>
            <a:prstGeom prst="rect">
              <a:avLst/>
            </a:prstGeom>
            <a:ln w="12700">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wrap="square" lIns="0" tIns="0" rIns="0" bIns="0">
              <a:spAutoFit/>
            </a:bodyPr>
            <a:lstStyle>
              <a:lvl1pPr defTabSz="272327">
                <a:defRPr sz="1200">
                  <a:solidFill>
                    <a:srgbClr val="FFFFFF"/>
                  </a:solidFill>
                  <a:latin typeface="Arial"/>
                  <a:ea typeface="方正兰亭黑简体"/>
                  <a:cs typeface="方正兰亭黑简体"/>
                  <a:sym typeface="方正兰亭黑简体"/>
                </a:defRPr>
              </a:lvl1pPr>
            </a:lstStyle>
            <a:p>
              <a:pPr algn="ctr" defTabSz="272218" hangingPunct="0">
                <a:defRPr/>
              </a:pPr>
              <a:r>
                <a:rPr lang="en-US" sz="900" dirty="0">
                  <a:solidFill>
                    <a:prstClr val="black">
                      <a:lumMod val="85000"/>
                      <a:lumOff val="15000"/>
                    </a:prstClr>
                  </a:solidFill>
                  <a:latin typeface="Arial" panose="020B0604020202020204" pitchFamily="34" charset="0"/>
                </a:rPr>
                <a:t>Intelligent Automotive Optics</a:t>
              </a:r>
              <a:endParaRPr lang="en-US" sz="900" kern="0" dirty="0">
                <a:solidFill>
                  <a:prstClr val="black">
                    <a:lumMod val="85000"/>
                    <a:lumOff val="15000"/>
                  </a:prstClr>
                </a:solidFill>
                <a:latin typeface="Arial" panose="020B0604020202020204" pitchFamily="34" charset="0"/>
                <a:ea typeface="微软雅黑" panose="020B0503020204020204" pitchFamily="34" charset="-122"/>
                <a:cs typeface="+mn-ea"/>
                <a:sym typeface="+mn-lt"/>
              </a:endParaRPr>
            </a:p>
          </p:txBody>
        </p:sp>
        <p:sp>
          <p:nvSpPr>
            <p:cNvPr id="48" name="文本框 47">
              <a:extLst>
                <a:ext uri="{FF2B5EF4-FFF2-40B4-BE49-F238E27FC236}">
                  <a16:creationId xmlns:a16="http://schemas.microsoft.com/office/drawing/2014/main" id="{4F80DCCC-D34C-4BEF-BDCC-D168103DE8C6}"/>
                </a:ext>
              </a:extLst>
            </p:cNvPr>
            <p:cNvSpPr txBox="1"/>
            <p:nvPr/>
          </p:nvSpPr>
          <p:spPr>
            <a:xfrm>
              <a:off x="719778" y="5849649"/>
              <a:ext cx="4692693" cy="323039"/>
            </a:xfrm>
            <a:prstGeom prst="rect">
              <a:avLst/>
            </a:prstGeom>
            <a:noFill/>
          </p:spPr>
          <p:txBody>
            <a:bodyPr wrap="square" lIns="0" tIns="0" rIns="0" bIns="0" rtlCol="0">
              <a:spAutoFit/>
            </a:bodyPr>
            <a:lstStyle/>
            <a:p>
              <a:pPr algn="ctr" defTabSz="914034">
                <a:defRPr/>
              </a:pPr>
              <a:r>
                <a:rPr lang="en-US" sz="1050" dirty="0">
                  <a:solidFill>
                    <a:srgbClr val="E7E6E6">
                      <a:lumMod val="25000"/>
                    </a:srgbClr>
                  </a:solidFill>
                  <a:latin typeface="Arial" panose="020B0604020202020204" pitchFamily="34" charset="0"/>
                  <a:ea typeface="微软雅黑"/>
                </a:rPr>
                <a:t>Digital Power | HarmonyOS | Computing | Wireless Communications | Optical Technology | Huawei Cloud</a:t>
              </a:r>
            </a:p>
          </p:txBody>
        </p:sp>
        <p:sp>
          <p:nvSpPr>
            <p:cNvPr id="49" name="Freeform 10">
              <a:extLst>
                <a:ext uri="{FF2B5EF4-FFF2-40B4-BE49-F238E27FC236}">
                  <a16:creationId xmlns:a16="http://schemas.microsoft.com/office/drawing/2014/main" id="{4E29D1A0-C4C9-40B5-B38F-A56519A8554C}"/>
                </a:ext>
              </a:extLst>
            </p:cNvPr>
            <p:cNvSpPr>
              <a:spLocks/>
            </p:cNvSpPr>
            <p:nvPr/>
          </p:nvSpPr>
          <p:spPr bwMode="auto">
            <a:xfrm>
              <a:off x="662075" y="5457141"/>
              <a:ext cx="4832835" cy="286158"/>
            </a:xfrm>
            <a:custGeom>
              <a:avLst/>
              <a:gdLst>
                <a:gd name="T0" fmla="*/ 402 w 2206"/>
                <a:gd name="T1" fmla="*/ 0 h 395"/>
                <a:gd name="T2" fmla="*/ 1804 w 2206"/>
                <a:gd name="T3" fmla="*/ 0 h 395"/>
                <a:gd name="T4" fmla="*/ 2206 w 2206"/>
                <a:gd name="T5" fmla="*/ 395 h 395"/>
                <a:gd name="T6" fmla="*/ 0 w 2206"/>
                <a:gd name="T7" fmla="*/ 395 h 395"/>
                <a:gd name="T8" fmla="*/ 402 w 2206"/>
                <a:gd name="T9" fmla="*/ 0 h 395"/>
                <a:gd name="T10" fmla="*/ 402 w 2206"/>
                <a:gd name="T11" fmla="*/ 0 h 395"/>
              </a:gdLst>
              <a:ahLst/>
              <a:cxnLst>
                <a:cxn ang="0">
                  <a:pos x="T0" y="T1"/>
                </a:cxn>
                <a:cxn ang="0">
                  <a:pos x="T2" y="T3"/>
                </a:cxn>
                <a:cxn ang="0">
                  <a:pos x="T4" y="T5"/>
                </a:cxn>
                <a:cxn ang="0">
                  <a:pos x="T6" y="T7"/>
                </a:cxn>
                <a:cxn ang="0">
                  <a:pos x="T8" y="T9"/>
                </a:cxn>
                <a:cxn ang="0">
                  <a:pos x="T10" y="T11"/>
                </a:cxn>
              </a:cxnLst>
              <a:rect l="0" t="0" r="r" b="b"/>
              <a:pathLst>
                <a:path w="2206" h="395">
                  <a:moveTo>
                    <a:pt x="402" y="0"/>
                  </a:moveTo>
                  <a:lnTo>
                    <a:pt x="1804" y="0"/>
                  </a:lnTo>
                  <a:lnTo>
                    <a:pt x="2206" y="395"/>
                  </a:lnTo>
                  <a:lnTo>
                    <a:pt x="0" y="395"/>
                  </a:lnTo>
                  <a:lnTo>
                    <a:pt x="402" y="0"/>
                  </a:lnTo>
                  <a:lnTo>
                    <a:pt x="402" y="0"/>
                  </a:lnTo>
                  <a:close/>
                </a:path>
              </a:pathLst>
            </a:custGeom>
            <a:gradFill>
              <a:gsLst>
                <a:gs pos="0">
                  <a:srgbClr val="666666">
                    <a:lumMod val="60000"/>
                    <a:lumOff val="40000"/>
                    <a:alpha val="30000"/>
                  </a:srgbClr>
                </a:gs>
                <a:gs pos="100000">
                  <a:srgbClr val="666666">
                    <a:lumMod val="40000"/>
                    <a:lumOff val="60000"/>
                    <a:alpha val="0"/>
                  </a:srgbClr>
                </a:gs>
              </a:gsLst>
              <a:lin ang="16200000" scaled="0"/>
            </a:gradFill>
            <a:ln w="9525" cap="flat" cmpd="sng" algn="ctr">
              <a:noFill/>
              <a:prstDash val="solid"/>
              <a:miter lim="800000"/>
            </a:ln>
            <a:effectLst/>
          </p:spPr>
          <p:txBody>
            <a:bodyPr rtlCol="0" anchor="ctr"/>
            <a:lstStyle/>
            <a:p>
              <a:pPr algn="ctr" defTabSz="914034">
                <a:buClr>
                  <a:srgbClr val="CC9900"/>
                </a:buClr>
                <a:buSzPct val="60000"/>
                <a:buFont typeface="Wingdings" pitchFamily="2" charset="2"/>
                <a:buChar char="n"/>
                <a:defRPr/>
              </a:pPr>
              <a:endParaRPr lang="en-US" altLang="zh-CN" sz="900" kern="0" dirty="0">
                <a:solidFill>
                  <a:srgbClr val="666666"/>
                </a:solidFill>
                <a:latin typeface="Arial" panose="020B0604020202020204" pitchFamily="34" charset="0"/>
                <a:ea typeface="微软雅黑" panose="020B0503020204020204" pitchFamily="34" charset="-122"/>
                <a:cs typeface="Arial" pitchFamily="34" charset="0"/>
              </a:endParaRPr>
            </a:p>
          </p:txBody>
        </p:sp>
        <p:sp>
          <p:nvSpPr>
            <p:cNvPr id="50" name="标题 1">
              <a:extLst>
                <a:ext uri="{FF2B5EF4-FFF2-40B4-BE49-F238E27FC236}">
                  <a16:creationId xmlns:a16="http://schemas.microsoft.com/office/drawing/2014/main" id="{8444AE50-88C2-4301-841C-3DE7638272CF}"/>
                </a:ext>
              </a:extLst>
            </p:cNvPr>
            <p:cNvSpPr txBox="1">
              <a:spLocks/>
            </p:cNvSpPr>
            <p:nvPr/>
          </p:nvSpPr>
          <p:spPr>
            <a:xfrm>
              <a:off x="877004" y="5314798"/>
              <a:ext cx="4280269" cy="276891"/>
            </a:xfrm>
            <a:prstGeom prst="rect">
              <a:avLst/>
            </a:prstGeom>
          </p:spPr>
          <p:txBody>
            <a:bodyPr wrap="none">
              <a:spAutoFit/>
            </a:bodyPr>
            <a:lstStyle>
              <a:defPPr>
                <a:defRPr lang="en-US"/>
              </a:defPPr>
              <a:lvl1pPr>
                <a:defRPr>
                  <a:latin typeface="Arial" panose="020B0503020204020204" pitchFamily="34" charset="-122"/>
                  <a:ea typeface="微软雅黑" panose="020B0503020204020204" pitchFamily="34" charset="-122"/>
                  <a:cs typeface="Huawei Sans"/>
                </a:defRPr>
              </a:lvl1pPr>
              <a:lvl2pPr marL="890849" indent="-296950" defTabSz="1187798">
                <a:lnSpc>
                  <a:spcPct val="90000"/>
                </a:lnSpc>
                <a:spcBef>
                  <a:spcPts val="650"/>
                </a:spcBef>
                <a:buFont typeface="Arial" panose="020B0604020202020204" pitchFamily="34" charset="0"/>
                <a:buChar char="•"/>
                <a:defRPr sz="3118"/>
              </a:lvl2pPr>
              <a:lvl3pPr marL="1484748" indent="-296950" defTabSz="1187798">
                <a:lnSpc>
                  <a:spcPct val="90000"/>
                </a:lnSpc>
                <a:spcBef>
                  <a:spcPts val="650"/>
                </a:spcBef>
                <a:buFont typeface="Arial" panose="020B0604020202020204" pitchFamily="34" charset="0"/>
                <a:buChar char="•"/>
                <a:defRPr sz="2598"/>
              </a:lvl3pPr>
              <a:lvl4pPr marL="2078648" indent="-296950" defTabSz="1187798">
                <a:lnSpc>
                  <a:spcPct val="90000"/>
                </a:lnSpc>
                <a:spcBef>
                  <a:spcPts val="650"/>
                </a:spcBef>
                <a:buFont typeface="Arial" panose="020B0604020202020204" pitchFamily="34" charset="0"/>
                <a:buChar char="•"/>
                <a:defRPr sz="2338"/>
              </a:lvl4pPr>
              <a:lvl5pPr marL="2672547" indent="-296950" defTabSz="1187798">
                <a:lnSpc>
                  <a:spcPct val="90000"/>
                </a:lnSpc>
                <a:spcBef>
                  <a:spcPts val="650"/>
                </a:spcBef>
                <a:buFont typeface="Arial" panose="020B0604020202020204" pitchFamily="34" charset="0"/>
                <a:buChar char="•"/>
                <a:defRPr sz="2338"/>
              </a:lvl5pPr>
              <a:lvl6pPr marL="3266447" indent="-296950" defTabSz="1187798">
                <a:lnSpc>
                  <a:spcPct val="90000"/>
                </a:lnSpc>
                <a:spcBef>
                  <a:spcPts val="650"/>
                </a:spcBef>
                <a:buFont typeface="Arial" panose="020B0604020202020204" pitchFamily="34" charset="0"/>
                <a:buChar char="•"/>
                <a:defRPr sz="2338"/>
              </a:lvl6pPr>
              <a:lvl7pPr marL="3860346" indent="-296950" defTabSz="1187798">
                <a:lnSpc>
                  <a:spcPct val="90000"/>
                </a:lnSpc>
                <a:spcBef>
                  <a:spcPts val="650"/>
                </a:spcBef>
                <a:buFont typeface="Arial" panose="020B0604020202020204" pitchFamily="34" charset="0"/>
                <a:buChar char="•"/>
                <a:defRPr sz="2338"/>
              </a:lvl7pPr>
              <a:lvl8pPr marL="4454245" indent="-296950" defTabSz="1187798">
                <a:lnSpc>
                  <a:spcPct val="90000"/>
                </a:lnSpc>
                <a:spcBef>
                  <a:spcPts val="650"/>
                </a:spcBef>
                <a:buFont typeface="Arial" panose="020B0604020202020204" pitchFamily="34" charset="0"/>
                <a:buChar char="•"/>
                <a:defRPr sz="2338"/>
              </a:lvl8pPr>
              <a:lvl9pPr marL="5048144" indent="-296950" defTabSz="1187798">
                <a:lnSpc>
                  <a:spcPct val="90000"/>
                </a:lnSpc>
                <a:spcBef>
                  <a:spcPts val="650"/>
                </a:spcBef>
                <a:buFont typeface="Arial" panose="020B0604020202020204" pitchFamily="34" charset="0"/>
                <a:buChar char="•"/>
                <a:defRPr sz="2338"/>
              </a:lvl9pPr>
            </a:lstStyle>
            <a:p>
              <a:pPr defTabSz="914112">
                <a:defRPr/>
              </a:pPr>
              <a:r>
                <a:rPr lang="en-US" sz="1200" dirty="0">
                  <a:solidFill>
                    <a:srgbClr val="1D1D1A"/>
                  </a:solidFill>
                  <a:latin typeface="Arial" panose="020B0604020202020204" pitchFamily="34" charset="0"/>
                </a:rPr>
                <a:t>Focusing on ICT, Huawei helps OEMs build better vehicles.</a:t>
              </a:r>
            </a:p>
          </p:txBody>
        </p:sp>
        <p:pic>
          <p:nvPicPr>
            <p:cNvPr id="51" name="Picture 7" descr="Picture 7">
              <a:extLst>
                <a:ext uri="{FF2B5EF4-FFF2-40B4-BE49-F238E27FC236}">
                  <a16:creationId xmlns:a16="http://schemas.microsoft.com/office/drawing/2014/main" id="{6E8CB4AC-C8CB-4039-A567-45C590B26351}"/>
                </a:ext>
              </a:extLst>
            </p:cNvPr>
            <p:cNvPicPr>
              <a:picLocks noChangeAspect="1"/>
            </p:cNvPicPr>
            <p:nvPr/>
          </p:nvPicPr>
          <p:blipFill>
            <a:blip r:embed="rId5"/>
            <a:stretch>
              <a:fillRect/>
            </a:stretch>
          </p:blipFill>
          <p:spPr>
            <a:xfrm rot="16200000">
              <a:off x="2977746" y="2603753"/>
              <a:ext cx="524889" cy="548777"/>
            </a:xfrm>
            <a:prstGeom prst="rect">
              <a:avLst/>
            </a:prstGeom>
          </p:spPr>
        </p:pic>
        <p:sp>
          <p:nvSpPr>
            <p:cNvPr id="52" name="椭圆 133">
              <a:extLst>
                <a:ext uri="{FF2B5EF4-FFF2-40B4-BE49-F238E27FC236}">
                  <a16:creationId xmlns:a16="http://schemas.microsoft.com/office/drawing/2014/main" id="{26BF5959-D70C-43FD-820C-1275C1E283AC}"/>
                </a:ext>
              </a:extLst>
            </p:cNvPr>
            <p:cNvSpPr>
              <a:spLocks noChangeAspect="1"/>
            </p:cNvSpPr>
            <p:nvPr/>
          </p:nvSpPr>
          <p:spPr>
            <a:xfrm>
              <a:off x="663083" y="3863540"/>
              <a:ext cx="632382" cy="632380"/>
            </a:xfrm>
            <a:prstGeom prst="ellipse">
              <a:avLst/>
            </a:prstGeom>
            <a:gradFill flip="none" rotWithShape="1">
              <a:gsLst>
                <a:gs pos="85000">
                  <a:srgbClr val="666666">
                    <a:alpha val="0"/>
                  </a:srgbClr>
                </a:gs>
                <a:gs pos="100000">
                  <a:srgbClr val="666666">
                    <a:alpha val="10000"/>
                  </a:srgbClr>
                </a:gs>
              </a:gsLst>
              <a:path path="shape">
                <a:fillToRect l="50000" t="50000" r="50000" b="50000"/>
              </a:path>
              <a:tileRect/>
            </a:gradFill>
            <a:ln w="3175" cap="flat" cmpd="sng" algn="ctr">
              <a:gradFill flip="none" rotWithShape="1">
                <a:gsLst>
                  <a:gs pos="50000">
                    <a:srgbClr val="FFFFFF">
                      <a:alpha val="10000"/>
                    </a:srgbClr>
                  </a:gs>
                  <a:gs pos="90000">
                    <a:srgbClr val="666666">
                      <a:alpha val="0"/>
                    </a:srgbClr>
                  </a:gs>
                  <a:gs pos="10000">
                    <a:srgbClr val="666666">
                      <a:alpha val="0"/>
                    </a:srgbClr>
                  </a:gs>
                  <a:gs pos="0">
                    <a:srgbClr val="666666">
                      <a:alpha val="80000"/>
                    </a:srgbClr>
                  </a:gs>
                  <a:gs pos="100000">
                    <a:srgbClr val="666666">
                      <a:alpha val="80000"/>
                    </a:srgbClr>
                  </a:gs>
                </a:gsLst>
                <a:lin ang="0" scaled="0"/>
                <a:tileRect/>
              </a:gradFill>
              <a:prstDash val="solid"/>
              <a:miter lim="800000"/>
              <a:headEnd type="none" w="med" len="med"/>
              <a:tailEnd type="none" w="med" len="med"/>
            </a:ln>
            <a:effectLst/>
          </p:spPr>
          <p:txBody>
            <a:bodyPr wrap="none" lIns="0" tIns="0" rIns="0" bIns="0" anchor="ctr" anchorCtr="0"/>
            <a:lstStyle/>
            <a:p>
              <a:pPr algn="ctr" defTabSz="914034">
                <a:defRPr/>
              </a:pPr>
              <a:endParaRPr lang="en-US" sz="1799" b="1" kern="0" dirty="0">
                <a:solidFill>
                  <a:prstClr val="black"/>
                </a:solidFill>
                <a:latin typeface="Arial" panose="020B0604020202020204" pitchFamily="34" charset="0"/>
                <a:ea typeface="微软雅黑" panose="020B0503020204020204" pitchFamily="34" charset="-122"/>
                <a:sym typeface="Helvetica Neue Medium"/>
              </a:endParaRPr>
            </a:p>
          </p:txBody>
        </p:sp>
      </p:grpSp>
      <p:pic>
        <p:nvPicPr>
          <p:cNvPr id="58" name="图片 57">
            <a:extLst>
              <a:ext uri="{FF2B5EF4-FFF2-40B4-BE49-F238E27FC236}">
                <a16:creationId xmlns:a16="http://schemas.microsoft.com/office/drawing/2014/main" id="{F820819C-8E5F-41DB-AA0C-DFEF9375A5FE}"/>
              </a:ext>
            </a:extLst>
          </p:cNvPr>
          <p:cNvPicPr>
            <a:picLocks noChangeAspect="1"/>
          </p:cNvPicPr>
          <p:nvPr/>
        </p:nvPicPr>
        <p:blipFill>
          <a:blip r:embed="rId6"/>
          <a:stretch>
            <a:fillRect/>
          </a:stretch>
        </p:blipFill>
        <p:spPr>
          <a:xfrm>
            <a:off x="5584748" y="3795234"/>
            <a:ext cx="6513274" cy="2007025"/>
          </a:xfrm>
          <a:prstGeom prst="rect">
            <a:avLst/>
          </a:prstGeom>
          <a:ln>
            <a:solidFill>
              <a:schemeClr val="bg1">
                <a:lumMod val="20000"/>
                <a:lumOff val="80000"/>
              </a:schemeClr>
            </a:solidFill>
          </a:ln>
        </p:spPr>
      </p:pic>
      <p:pic>
        <p:nvPicPr>
          <p:cNvPr id="59" name="图片 58">
            <a:extLst>
              <a:ext uri="{FF2B5EF4-FFF2-40B4-BE49-F238E27FC236}">
                <a16:creationId xmlns:a16="http://schemas.microsoft.com/office/drawing/2014/main" id="{B6284177-E35B-479D-B835-C1331B0A121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0242" t="25443" r="29599" b="26394"/>
          <a:stretch/>
        </p:blipFill>
        <p:spPr>
          <a:xfrm>
            <a:off x="5620848" y="2544361"/>
            <a:ext cx="1397028" cy="941936"/>
          </a:xfrm>
          <a:prstGeom prst="rect">
            <a:avLst/>
          </a:prstGeom>
        </p:spPr>
      </p:pic>
      <p:pic>
        <p:nvPicPr>
          <p:cNvPr id="69" name="图片 68">
            <a:extLst>
              <a:ext uri="{FF2B5EF4-FFF2-40B4-BE49-F238E27FC236}">
                <a16:creationId xmlns:a16="http://schemas.microsoft.com/office/drawing/2014/main" id="{4FC45582-D99D-4726-A365-129FAB5CF07F}"/>
              </a:ext>
            </a:extLst>
          </p:cNvPr>
          <p:cNvPicPr>
            <a:picLocks noChangeAspect="1"/>
          </p:cNvPicPr>
          <p:nvPr/>
        </p:nvPicPr>
        <p:blipFill>
          <a:blip r:embed="rId8"/>
          <a:stretch>
            <a:fillRect/>
          </a:stretch>
        </p:blipFill>
        <p:spPr>
          <a:xfrm>
            <a:off x="7450377" y="2437619"/>
            <a:ext cx="4076107" cy="1043881"/>
          </a:xfrm>
          <a:prstGeom prst="rect">
            <a:avLst/>
          </a:prstGeom>
        </p:spPr>
      </p:pic>
    </p:spTree>
    <p:extLst>
      <p:ext uri="{BB962C8B-B14F-4D97-AF65-F5344CB8AC3E}">
        <p14:creationId xmlns:p14="http://schemas.microsoft.com/office/powerpoint/2010/main" val="846408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2022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E0CEC36-5881-F64A-A70F-904DBA9886A9}"/>
              </a:ext>
            </a:extLst>
          </p:cNvPr>
          <p:cNvSpPr>
            <a:spLocks noGrp="1"/>
          </p:cNvSpPr>
          <p:nvPr>
            <p:ph type="subTitle" idx="1"/>
          </p:nvPr>
        </p:nvSpPr>
        <p:spPr>
          <a:xfrm>
            <a:off x="729175" y="456134"/>
            <a:ext cx="10740640" cy="993400"/>
          </a:xfrm>
        </p:spPr>
        <p:txBody>
          <a:bodyPr anchor="ctr">
            <a:normAutofit/>
          </a:bodyPr>
          <a:lstStyle/>
          <a:p>
            <a:r>
              <a:rPr lang="en-US" altLang="zh-CN" b="1" dirty="0">
                <a:latin typeface="Candara" panose="020E0502030303020204" pitchFamily="34" charset="0"/>
                <a:ea typeface="仓耳今楷03 W04" panose="02020400000000000000" pitchFamily="18" charset="-122"/>
              </a:rPr>
              <a:t>Corner Cases in Autonomous Driving</a:t>
            </a:r>
          </a:p>
        </p:txBody>
      </p:sp>
      <p:sp>
        <p:nvSpPr>
          <p:cNvPr id="3" name="Content Placeholder 2">
            <a:extLst>
              <a:ext uri="{FF2B5EF4-FFF2-40B4-BE49-F238E27FC236}">
                <a16:creationId xmlns:a16="http://schemas.microsoft.com/office/drawing/2014/main" id="{55F986D5-D7D9-6446-9526-9389CD9831D8}"/>
              </a:ext>
            </a:extLst>
          </p:cNvPr>
          <p:cNvSpPr>
            <a:spLocks noGrp="1"/>
          </p:cNvSpPr>
          <p:nvPr>
            <p:ph idx="12"/>
          </p:nvPr>
        </p:nvSpPr>
        <p:spPr>
          <a:xfrm>
            <a:off x="737185" y="1512875"/>
            <a:ext cx="10733557" cy="4690459"/>
          </a:xfrm>
        </p:spPr>
        <p:txBody>
          <a:bodyPr/>
          <a:lstStyle/>
          <a:p>
            <a:pPr>
              <a:lnSpc>
                <a:spcPct val="150000"/>
              </a:lnSpc>
            </a:pPr>
            <a:r>
              <a:rPr lang="en-US" altLang="zh-CN" sz="2000" b="1" dirty="0">
                <a:latin typeface="Candara" panose="020E0502030303020204" pitchFamily="34" charset="0"/>
                <a:ea typeface="仓耳今楷03 W04" panose="02020400000000000000" pitchFamily="18" charset="-122"/>
              </a:rPr>
              <a:t>CODA (mostly perception-orientated) and beyond.</a:t>
            </a:r>
          </a:p>
          <a:p>
            <a:pPr lvl="1">
              <a:lnSpc>
                <a:spcPct val="150000"/>
              </a:lnSpc>
            </a:pPr>
            <a:endParaRPr lang="en-US" altLang="zh-CN" sz="2000" dirty="0">
              <a:latin typeface="Candara" panose="020E0502030303020204" pitchFamily="34" charset="0"/>
              <a:ea typeface="仓耳今楷03 W04" panose="02020400000000000000" pitchFamily="18" charset="-122"/>
            </a:endParaRPr>
          </a:p>
          <a:p>
            <a:pPr marL="160751" lvl="1" indent="0">
              <a:lnSpc>
                <a:spcPct val="150000"/>
              </a:lnSpc>
              <a:buNone/>
            </a:pPr>
            <a:endParaRPr lang="en-US" altLang="zh-CN" sz="2000" dirty="0">
              <a:latin typeface="Candara" panose="020E0502030303020204" pitchFamily="34" charset="0"/>
              <a:ea typeface="仓耳今楷03 W04" panose="02020400000000000000" pitchFamily="18" charset="-122"/>
            </a:endParaRPr>
          </a:p>
          <a:p>
            <a:pPr marL="160751" lvl="1" indent="0">
              <a:lnSpc>
                <a:spcPct val="150000"/>
              </a:lnSpc>
              <a:buNone/>
            </a:pPr>
            <a:endParaRPr lang="en-US" altLang="zh-CN" sz="2000" dirty="0">
              <a:latin typeface="Candara" panose="020E0502030303020204" pitchFamily="34" charset="0"/>
              <a:ea typeface="仓耳今楷03 W04" panose="02020400000000000000" pitchFamily="18" charset="-122"/>
            </a:endParaRPr>
          </a:p>
        </p:txBody>
      </p:sp>
      <p:sp>
        <p:nvSpPr>
          <p:cNvPr id="7" name="文本框 6">
            <a:extLst>
              <a:ext uri="{FF2B5EF4-FFF2-40B4-BE49-F238E27FC236}">
                <a16:creationId xmlns:a16="http://schemas.microsoft.com/office/drawing/2014/main" id="{008AEA8F-E643-4902-A748-9EDD319947B0}"/>
              </a:ext>
            </a:extLst>
          </p:cNvPr>
          <p:cNvSpPr txBox="1"/>
          <p:nvPr/>
        </p:nvSpPr>
        <p:spPr>
          <a:xfrm>
            <a:off x="3824401" y="0"/>
            <a:ext cx="8372362" cy="307777"/>
          </a:xfrm>
          <a:prstGeom prst="rect">
            <a:avLst/>
          </a:prstGeom>
          <a:noFill/>
        </p:spPr>
        <p:txBody>
          <a:bodyPr wrap="square">
            <a:spAutoFit/>
          </a:bodyPr>
          <a:lstStyle/>
          <a:p>
            <a:pPr algn="r"/>
            <a:r>
              <a:rPr lang="en-US" altLang="zh-CN" sz="1400" dirty="0">
                <a:latin typeface="Candara" panose="020E0502030303020204" pitchFamily="34" charset="0"/>
              </a:rPr>
              <a:t>CODA: A Real-World Road Corner Case Dataset for Autonomous Driving. Li et al., ECCV 2022.</a:t>
            </a:r>
            <a:endParaRPr lang="zh-CN" altLang="en-US" sz="1400" dirty="0">
              <a:latin typeface="Candara" panose="020E0502030303020204" pitchFamily="34" charset="0"/>
            </a:endParaRPr>
          </a:p>
        </p:txBody>
      </p:sp>
      <p:pic>
        <p:nvPicPr>
          <p:cNvPr id="1026" name="Picture 2">
            <a:extLst>
              <a:ext uri="{FF2B5EF4-FFF2-40B4-BE49-F238E27FC236}">
                <a16:creationId xmlns:a16="http://schemas.microsoft.com/office/drawing/2014/main" id="{F7DF22FE-C596-4654-94B6-5278377857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372" t="20221" r="6304" b="9579"/>
          <a:stretch/>
        </p:blipFill>
        <p:spPr bwMode="auto">
          <a:xfrm>
            <a:off x="3374797" y="2223807"/>
            <a:ext cx="2899427" cy="17095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67AD6C4-49FA-471D-936B-8DC502BDB47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945" t="12385" r="18549" b="25006"/>
          <a:stretch/>
        </p:blipFill>
        <p:spPr bwMode="auto">
          <a:xfrm>
            <a:off x="6372410" y="2222300"/>
            <a:ext cx="2652599" cy="171135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FD9C283-2F4B-4EB1-8005-339B83687ED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381" r="34759" b="13717"/>
          <a:stretch/>
        </p:blipFill>
        <p:spPr bwMode="auto">
          <a:xfrm>
            <a:off x="6363995" y="3996704"/>
            <a:ext cx="2661014" cy="1562080"/>
          </a:xfrm>
          <a:prstGeom prst="rect">
            <a:avLst/>
          </a:prstGeom>
          <a:noFill/>
          <a:extLst>
            <a:ext uri="{909E8E84-426E-40DD-AFC4-6F175D3DCCD1}">
              <a14:hiddenFill xmlns:a14="http://schemas.microsoft.com/office/drawing/2010/main">
                <a:solidFill>
                  <a:srgbClr val="FFFFFF"/>
                </a:solidFill>
              </a14:hiddenFill>
            </a:ext>
          </a:extLst>
        </p:spPr>
      </p:pic>
      <p:pic>
        <p:nvPicPr>
          <p:cNvPr id="15" name="图片 14">
            <a:extLst>
              <a:ext uri="{FF2B5EF4-FFF2-40B4-BE49-F238E27FC236}">
                <a16:creationId xmlns:a16="http://schemas.microsoft.com/office/drawing/2014/main" id="{003B0104-97C3-4E9C-A925-F6190F4646C5}"/>
              </a:ext>
            </a:extLst>
          </p:cNvPr>
          <p:cNvPicPr>
            <a:picLocks noChangeAspect="1"/>
          </p:cNvPicPr>
          <p:nvPr/>
        </p:nvPicPr>
        <p:blipFill rotWithShape="1">
          <a:blip r:embed="rId6"/>
          <a:srcRect r="8001"/>
          <a:stretch/>
        </p:blipFill>
        <p:spPr>
          <a:xfrm>
            <a:off x="9123196" y="2223807"/>
            <a:ext cx="2708030" cy="1709555"/>
          </a:xfrm>
          <a:prstGeom prst="rect">
            <a:avLst/>
          </a:prstGeom>
        </p:spPr>
      </p:pic>
      <p:pic>
        <p:nvPicPr>
          <p:cNvPr id="17" name="图片 16">
            <a:extLst>
              <a:ext uri="{FF2B5EF4-FFF2-40B4-BE49-F238E27FC236}">
                <a16:creationId xmlns:a16="http://schemas.microsoft.com/office/drawing/2014/main" id="{C165FE0F-87FF-484B-ADCC-F78046B10A9C}"/>
              </a:ext>
            </a:extLst>
          </p:cNvPr>
          <p:cNvPicPr>
            <a:picLocks noChangeAspect="1"/>
          </p:cNvPicPr>
          <p:nvPr/>
        </p:nvPicPr>
        <p:blipFill rotWithShape="1">
          <a:blip r:embed="rId7"/>
          <a:srcRect l="3612" t="7378" r="2909"/>
          <a:stretch/>
        </p:blipFill>
        <p:spPr>
          <a:xfrm>
            <a:off x="3374797" y="3996703"/>
            <a:ext cx="2899595" cy="1561682"/>
          </a:xfrm>
          <a:prstGeom prst="rect">
            <a:avLst/>
          </a:prstGeom>
        </p:spPr>
      </p:pic>
      <p:pic>
        <p:nvPicPr>
          <p:cNvPr id="18" name="Picture 4" descr="C:\Users\f00536711\AppData\Roaming\eSpace_Desktop\UserData\f00536711\imagefiles\BD687781-A96E-48F6-A38B-786F4DBB79E2.png">
            <a:extLst>
              <a:ext uri="{FF2B5EF4-FFF2-40B4-BE49-F238E27FC236}">
                <a16:creationId xmlns:a16="http://schemas.microsoft.com/office/drawing/2014/main" id="{036D1424-BB33-41AD-ACFE-E195A609637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728" r="37355" b="19265"/>
          <a:stretch/>
        </p:blipFill>
        <p:spPr bwMode="auto">
          <a:xfrm>
            <a:off x="9123197" y="3996705"/>
            <a:ext cx="2708030" cy="1562632"/>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直接连接符 18">
            <a:extLst>
              <a:ext uri="{FF2B5EF4-FFF2-40B4-BE49-F238E27FC236}">
                <a16:creationId xmlns:a16="http://schemas.microsoft.com/office/drawing/2014/main" id="{B112A0FA-8A59-4627-9AE4-815001AD6BEB}"/>
              </a:ext>
            </a:extLst>
          </p:cNvPr>
          <p:cNvCxnSpPr>
            <a:cxnSpLocks/>
          </p:cNvCxnSpPr>
          <p:nvPr/>
        </p:nvCxnSpPr>
        <p:spPr>
          <a:xfrm>
            <a:off x="3229053" y="2222300"/>
            <a:ext cx="0" cy="3390377"/>
          </a:xfrm>
          <a:prstGeom prst="line">
            <a:avLst/>
          </a:prstGeom>
          <a:ln w="12700">
            <a:prstDash val="dashDot"/>
          </a:ln>
        </p:spPr>
        <p:style>
          <a:lnRef idx="1">
            <a:schemeClr val="dk1"/>
          </a:lnRef>
          <a:fillRef idx="0">
            <a:schemeClr val="dk1"/>
          </a:fillRef>
          <a:effectRef idx="0">
            <a:schemeClr val="dk1"/>
          </a:effectRef>
          <a:fontRef idx="minor">
            <a:schemeClr val="tx1"/>
          </a:fontRef>
        </p:style>
      </p:cxnSp>
      <p:pic>
        <p:nvPicPr>
          <p:cNvPr id="22" name="图片 21">
            <a:extLst>
              <a:ext uri="{FF2B5EF4-FFF2-40B4-BE49-F238E27FC236}">
                <a16:creationId xmlns:a16="http://schemas.microsoft.com/office/drawing/2014/main" id="{09FB29CF-946D-4E33-90E5-779E97A430D5}"/>
              </a:ext>
            </a:extLst>
          </p:cNvPr>
          <p:cNvPicPr>
            <a:picLocks noChangeAspect="1"/>
          </p:cNvPicPr>
          <p:nvPr/>
        </p:nvPicPr>
        <p:blipFill rotWithShape="1">
          <a:blip r:embed="rId9"/>
          <a:srcRect l="67416"/>
          <a:stretch/>
        </p:blipFill>
        <p:spPr>
          <a:xfrm>
            <a:off x="478267" y="2190303"/>
            <a:ext cx="2652598" cy="3425637"/>
          </a:xfrm>
          <a:prstGeom prst="rect">
            <a:avLst/>
          </a:prstGeom>
        </p:spPr>
      </p:pic>
      <p:cxnSp>
        <p:nvCxnSpPr>
          <p:cNvPr id="23" name="直接箭头连接符 22">
            <a:extLst>
              <a:ext uri="{FF2B5EF4-FFF2-40B4-BE49-F238E27FC236}">
                <a16:creationId xmlns:a16="http://schemas.microsoft.com/office/drawing/2014/main" id="{0377DE44-ADA8-43BD-AEB6-D7A84598AE24}"/>
              </a:ext>
            </a:extLst>
          </p:cNvPr>
          <p:cNvCxnSpPr>
            <a:cxnSpLocks/>
          </p:cNvCxnSpPr>
          <p:nvPr/>
        </p:nvCxnSpPr>
        <p:spPr>
          <a:xfrm flipH="1" flipV="1">
            <a:off x="7236778" y="3607091"/>
            <a:ext cx="457724" cy="17555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A42ECEB7-96A0-46D1-B2EB-3373E9B440B9}"/>
              </a:ext>
            </a:extLst>
          </p:cNvPr>
          <p:cNvCxnSpPr>
            <a:cxnSpLocks/>
          </p:cNvCxnSpPr>
          <p:nvPr/>
        </p:nvCxnSpPr>
        <p:spPr>
          <a:xfrm flipH="1">
            <a:off x="9865697" y="3068963"/>
            <a:ext cx="305757" cy="28374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id="{0816868D-AF1A-4878-A55A-4CD4E17E3E11}"/>
              </a:ext>
            </a:extLst>
          </p:cNvPr>
          <p:cNvSpPr/>
          <p:nvPr/>
        </p:nvSpPr>
        <p:spPr>
          <a:xfrm>
            <a:off x="6403670" y="4604002"/>
            <a:ext cx="703468" cy="62669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2959235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E0CEC36-5881-F64A-A70F-904DBA9886A9}"/>
              </a:ext>
            </a:extLst>
          </p:cNvPr>
          <p:cNvSpPr>
            <a:spLocks noGrp="1"/>
          </p:cNvSpPr>
          <p:nvPr>
            <p:ph type="subTitle" idx="1"/>
          </p:nvPr>
        </p:nvSpPr>
        <p:spPr>
          <a:xfrm>
            <a:off x="729175" y="456134"/>
            <a:ext cx="10740640" cy="993400"/>
          </a:xfrm>
        </p:spPr>
        <p:txBody>
          <a:bodyPr anchor="ctr">
            <a:normAutofit/>
          </a:bodyPr>
          <a:lstStyle/>
          <a:p>
            <a:r>
              <a:rPr lang="en-US" altLang="zh-CN" b="1" dirty="0">
                <a:latin typeface="Candara" panose="020E0502030303020204" pitchFamily="34" charset="0"/>
                <a:ea typeface="仓耳今楷03 W04" panose="02020400000000000000" pitchFamily="18" charset="-122"/>
              </a:rPr>
              <a:t>Solving Corner Cases with Foundation Models</a:t>
            </a:r>
          </a:p>
        </p:txBody>
      </p:sp>
      <p:sp>
        <p:nvSpPr>
          <p:cNvPr id="3" name="Content Placeholder 2">
            <a:extLst>
              <a:ext uri="{FF2B5EF4-FFF2-40B4-BE49-F238E27FC236}">
                <a16:creationId xmlns:a16="http://schemas.microsoft.com/office/drawing/2014/main" id="{55F986D5-D7D9-6446-9526-9389CD9831D8}"/>
              </a:ext>
            </a:extLst>
          </p:cNvPr>
          <p:cNvSpPr>
            <a:spLocks noGrp="1"/>
          </p:cNvSpPr>
          <p:nvPr>
            <p:ph idx="12"/>
          </p:nvPr>
        </p:nvSpPr>
        <p:spPr>
          <a:xfrm>
            <a:off x="737185" y="1512875"/>
            <a:ext cx="10733557" cy="4690459"/>
          </a:xfrm>
        </p:spPr>
        <p:txBody>
          <a:bodyPr/>
          <a:lstStyle/>
          <a:p>
            <a:pPr>
              <a:lnSpc>
                <a:spcPct val="150000"/>
              </a:lnSpc>
            </a:pPr>
            <a:r>
              <a:rPr lang="en-US" altLang="zh-CN" sz="2000" b="1" dirty="0">
                <a:latin typeface="Candara" panose="020E0502030303020204" pitchFamily="34" charset="0"/>
                <a:ea typeface="仓耳今楷03 W04" panose="02020400000000000000" pitchFamily="18" charset="-122"/>
              </a:rPr>
              <a:t>Existing paradigm: collect corner cases -&gt; annotate -&gt; re-train</a:t>
            </a:r>
          </a:p>
          <a:p>
            <a:pPr>
              <a:lnSpc>
                <a:spcPct val="150000"/>
              </a:lnSpc>
            </a:pPr>
            <a:r>
              <a:rPr lang="en-US" altLang="zh-CN" sz="2000" b="1" dirty="0">
                <a:latin typeface="Candara" panose="020E0502030303020204" pitchFamily="34" charset="0"/>
                <a:ea typeface="仓耳今楷03 W04" panose="02020400000000000000" pitchFamily="18" charset="-122"/>
              </a:rPr>
              <a:t>Challenges:</a:t>
            </a:r>
            <a:r>
              <a:rPr lang="en-US" altLang="zh-CN" sz="2000" dirty="0">
                <a:latin typeface="Candara" panose="020E0502030303020204" pitchFamily="34" charset="0"/>
                <a:ea typeface="仓耳今楷03 W04" panose="02020400000000000000" pitchFamily="18" charset="-122"/>
              </a:rPr>
              <a:t> 1) collecting &amp; labeling cost, 2) data balancing, 3) hard to exhaust, etc.</a:t>
            </a:r>
          </a:p>
          <a:p>
            <a:pPr>
              <a:lnSpc>
                <a:spcPct val="150000"/>
              </a:lnSpc>
            </a:pPr>
            <a:r>
              <a:rPr lang="en-US" altLang="zh-CN" sz="2000" b="1" dirty="0">
                <a:latin typeface="Candara" panose="020E0502030303020204" pitchFamily="34" charset="0"/>
                <a:ea typeface="仓耳今楷03 W04" panose="02020400000000000000" pitchFamily="18" charset="-122"/>
              </a:rPr>
              <a:t>Abilities we need for solving corner cases: </a:t>
            </a:r>
            <a:r>
              <a:rPr lang="en-US" altLang="zh-CN" sz="2000" dirty="0">
                <a:latin typeface="Candara" panose="020E0502030303020204" pitchFamily="34" charset="0"/>
                <a:ea typeface="仓耳今楷03 W04" panose="02020400000000000000" pitchFamily="18" charset="-122"/>
              </a:rPr>
              <a:t>open-world perception, complex reasoning, etc.</a:t>
            </a:r>
          </a:p>
          <a:p>
            <a:pPr marL="11113" indent="0">
              <a:lnSpc>
                <a:spcPct val="150000"/>
              </a:lnSpc>
              <a:buNone/>
            </a:pPr>
            <a:endParaRPr lang="en-US" altLang="zh-CN" sz="100" b="1" dirty="0">
              <a:latin typeface="Candara" panose="020E0502030303020204" pitchFamily="34" charset="0"/>
              <a:ea typeface="仓耳今楷03 W04" panose="02020400000000000000" pitchFamily="18" charset="-122"/>
            </a:endParaRPr>
          </a:p>
          <a:p>
            <a:pPr>
              <a:lnSpc>
                <a:spcPct val="150000"/>
              </a:lnSpc>
            </a:pPr>
            <a:r>
              <a:rPr lang="en-US" altLang="zh-CN" sz="2000" b="1" dirty="0">
                <a:latin typeface="Candara" panose="020E0502030303020204" pitchFamily="34" charset="0"/>
                <a:ea typeface="仓耳今楷03 W04" panose="02020400000000000000" pitchFamily="18" charset="-122"/>
              </a:rPr>
              <a:t>Solving corner cases with two types of foundation models:</a:t>
            </a:r>
          </a:p>
          <a:p>
            <a:pPr marL="160751" lvl="1" indent="0">
              <a:lnSpc>
                <a:spcPct val="150000"/>
              </a:lnSpc>
              <a:buNone/>
            </a:pPr>
            <a:endParaRPr lang="en-US" altLang="zh-CN" sz="2000" dirty="0">
              <a:latin typeface="Candara" panose="020E0502030303020204" pitchFamily="34" charset="0"/>
              <a:ea typeface="仓耳今楷03 W04" panose="02020400000000000000" pitchFamily="18" charset="-122"/>
            </a:endParaRPr>
          </a:p>
          <a:p>
            <a:pPr marL="160751" lvl="1" indent="0">
              <a:lnSpc>
                <a:spcPct val="150000"/>
              </a:lnSpc>
              <a:buNone/>
            </a:pPr>
            <a:endParaRPr lang="en-US" altLang="zh-CN" sz="2000" dirty="0">
              <a:latin typeface="Candara" panose="020E0502030303020204" pitchFamily="34" charset="0"/>
              <a:ea typeface="仓耳今楷03 W04" panose="02020400000000000000" pitchFamily="18" charset="-122"/>
            </a:endParaRPr>
          </a:p>
        </p:txBody>
      </p:sp>
      <p:sp>
        <p:nvSpPr>
          <p:cNvPr id="6" name="矩形 5">
            <a:extLst>
              <a:ext uri="{FF2B5EF4-FFF2-40B4-BE49-F238E27FC236}">
                <a16:creationId xmlns:a16="http://schemas.microsoft.com/office/drawing/2014/main" id="{469FD798-4C24-4556-97C8-1126D094CE22}"/>
              </a:ext>
            </a:extLst>
          </p:cNvPr>
          <p:cNvSpPr/>
          <p:nvPr/>
        </p:nvSpPr>
        <p:spPr>
          <a:xfrm>
            <a:off x="5628359" y="3844663"/>
            <a:ext cx="3103961" cy="1560036"/>
          </a:xfrm>
          <a:prstGeom prst="rect">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a:solidFill>
                  <a:schemeClr val="tx1"/>
                </a:solidFill>
                <a:latin typeface="Candara" panose="020E0502030303020204" pitchFamily="34" charset="0"/>
                <a:ea typeface="仓耳今楷03 W04" panose="02020400000000000000" pitchFamily="18" charset="-122"/>
              </a:rPr>
              <a:t>World Model</a:t>
            </a:r>
            <a:endParaRPr lang="zh-CN" altLang="en-US" sz="2000" b="1" dirty="0">
              <a:solidFill>
                <a:schemeClr val="tx1"/>
              </a:solidFill>
              <a:latin typeface="Candara" panose="020E0502030303020204" pitchFamily="34" charset="0"/>
              <a:ea typeface="仓耳今楷03 W04" panose="02020400000000000000" pitchFamily="18" charset="-122"/>
            </a:endParaRPr>
          </a:p>
        </p:txBody>
      </p:sp>
      <p:sp>
        <p:nvSpPr>
          <p:cNvPr id="8" name="矩形 7">
            <a:extLst>
              <a:ext uri="{FF2B5EF4-FFF2-40B4-BE49-F238E27FC236}">
                <a16:creationId xmlns:a16="http://schemas.microsoft.com/office/drawing/2014/main" id="{DCD59504-E9BA-414A-8B84-A9DDBBBCD25E}"/>
              </a:ext>
            </a:extLst>
          </p:cNvPr>
          <p:cNvSpPr/>
          <p:nvPr/>
        </p:nvSpPr>
        <p:spPr>
          <a:xfrm>
            <a:off x="1437811" y="3844663"/>
            <a:ext cx="3103961" cy="1560036"/>
          </a:xfrm>
          <a:prstGeom prst="rect">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a:solidFill>
                  <a:schemeClr val="tx1"/>
                </a:solidFill>
                <a:latin typeface="Candara" panose="020E0502030303020204" pitchFamily="34" charset="0"/>
                <a:ea typeface="仓耳今楷03 W04" panose="02020400000000000000" pitchFamily="18" charset="-122"/>
              </a:rPr>
              <a:t>Vision-Language Model</a:t>
            </a:r>
            <a:endParaRPr lang="zh-CN" altLang="en-US" sz="2000" b="1" dirty="0">
              <a:solidFill>
                <a:schemeClr val="tx1"/>
              </a:solidFill>
              <a:latin typeface="Candara" panose="020E0502030303020204" pitchFamily="34" charset="0"/>
              <a:ea typeface="仓耳今楷03 W04" panose="02020400000000000000" pitchFamily="18" charset="-122"/>
            </a:endParaRPr>
          </a:p>
        </p:txBody>
      </p:sp>
      <p:sp>
        <p:nvSpPr>
          <p:cNvPr id="9" name="文本框 8">
            <a:extLst>
              <a:ext uri="{FF2B5EF4-FFF2-40B4-BE49-F238E27FC236}">
                <a16:creationId xmlns:a16="http://schemas.microsoft.com/office/drawing/2014/main" id="{388208C3-E07D-435E-BD80-21AA5477782B}"/>
              </a:ext>
            </a:extLst>
          </p:cNvPr>
          <p:cNvSpPr txBox="1"/>
          <p:nvPr/>
        </p:nvSpPr>
        <p:spPr>
          <a:xfrm>
            <a:off x="1437811" y="5555829"/>
            <a:ext cx="3103962" cy="369332"/>
          </a:xfrm>
          <a:prstGeom prst="rect">
            <a:avLst/>
          </a:prstGeom>
          <a:noFill/>
        </p:spPr>
        <p:txBody>
          <a:bodyPr wrap="square">
            <a:spAutoFit/>
          </a:bodyPr>
          <a:lstStyle/>
          <a:p>
            <a:pPr algn="ctr"/>
            <a:r>
              <a:rPr lang="en-US" altLang="zh-CN" i="0" dirty="0">
                <a:solidFill>
                  <a:srgbClr val="333333"/>
                </a:solidFill>
                <a:effectLst/>
                <a:latin typeface="Candara" panose="020E0502030303020204" pitchFamily="34" charset="0"/>
              </a:rPr>
              <a:t>1. corner case understanding </a:t>
            </a:r>
            <a:endParaRPr lang="zh-CN" altLang="en-US" dirty="0">
              <a:latin typeface="Candara" panose="020E0502030303020204" pitchFamily="34" charset="0"/>
            </a:endParaRPr>
          </a:p>
        </p:txBody>
      </p:sp>
      <p:sp>
        <p:nvSpPr>
          <p:cNvPr id="11" name="文本框 10">
            <a:extLst>
              <a:ext uri="{FF2B5EF4-FFF2-40B4-BE49-F238E27FC236}">
                <a16:creationId xmlns:a16="http://schemas.microsoft.com/office/drawing/2014/main" id="{75E84303-383B-4362-8D22-69959522F61B}"/>
              </a:ext>
            </a:extLst>
          </p:cNvPr>
          <p:cNvSpPr txBox="1"/>
          <p:nvPr/>
        </p:nvSpPr>
        <p:spPr>
          <a:xfrm>
            <a:off x="5628358" y="5555829"/>
            <a:ext cx="3103962" cy="369332"/>
          </a:xfrm>
          <a:prstGeom prst="rect">
            <a:avLst/>
          </a:prstGeom>
          <a:noFill/>
        </p:spPr>
        <p:txBody>
          <a:bodyPr wrap="square">
            <a:spAutoFit/>
          </a:bodyPr>
          <a:lstStyle/>
          <a:p>
            <a:pPr algn="ctr"/>
            <a:r>
              <a:rPr lang="en-US" altLang="zh-CN" i="0" dirty="0">
                <a:solidFill>
                  <a:srgbClr val="333333"/>
                </a:solidFill>
                <a:effectLst/>
                <a:latin typeface="Candara" panose="020E0502030303020204" pitchFamily="34" charset="0"/>
              </a:rPr>
              <a:t>2. corner case generation </a:t>
            </a:r>
            <a:endParaRPr lang="zh-CN" altLang="en-US" dirty="0">
              <a:latin typeface="Candara" panose="020E0502030303020204" pitchFamily="34" charset="0"/>
            </a:endParaRPr>
          </a:p>
        </p:txBody>
      </p:sp>
      <p:sp>
        <p:nvSpPr>
          <p:cNvPr id="10" name="文本框 9">
            <a:extLst>
              <a:ext uri="{FF2B5EF4-FFF2-40B4-BE49-F238E27FC236}">
                <a16:creationId xmlns:a16="http://schemas.microsoft.com/office/drawing/2014/main" id="{85266604-F553-4D9E-AFA1-579AB12D5E5B}"/>
              </a:ext>
            </a:extLst>
          </p:cNvPr>
          <p:cNvSpPr txBox="1"/>
          <p:nvPr/>
        </p:nvSpPr>
        <p:spPr>
          <a:xfrm>
            <a:off x="2879226" y="6235229"/>
            <a:ext cx="4866724" cy="369332"/>
          </a:xfrm>
          <a:prstGeom prst="rect">
            <a:avLst/>
          </a:prstGeom>
          <a:noFill/>
        </p:spPr>
        <p:txBody>
          <a:bodyPr wrap="square">
            <a:spAutoFit/>
          </a:bodyPr>
          <a:lstStyle/>
          <a:p>
            <a:pPr algn="ctr"/>
            <a:r>
              <a:rPr lang="en-US" altLang="zh-CN" dirty="0">
                <a:solidFill>
                  <a:srgbClr val="333333"/>
                </a:solidFill>
                <a:latin typeface="Candara" panose="020E0502030303020204" pitchFamily="34" charset="0"/>
              </a:rPr>
              <a:t>M</a:t>
            </a:r>
            <a:r>
              <a:rPr lang="en-US" altLang="zh-CN" i="0" dirty="0">
                <a:solidFill>
                  <a:srgbClr val="333333"/>
                </a:solidFill>
                <a:effectLst/>
                <a:latin typeface="Candara" panose="020E0502030303020204" pitchFamily="34" charset="0"/>
              </a:rPr>
              <a:t>ain </a:t>
            </a:r>
            <a:r>
              <a:rPr lang="en-US" altLang="zh-CN" dirty="0">
                <a:solidFill>
                  <a:srgbClr val="333333"/>
                </a:solidFill>
                <a:latin typeface="Candara" panose="020E0502030303020204" pitchFamily="34" charset="0"/>
              </a:rPr>
              <a:t>topics of this workshop/challenge</a:t>
            </a:r>
            <a:endParaRPr lang="zh-CN" altLang="en-US" dirty="0">
              <a:latin typeface="Candara" panose="020E0502030303020204" pitchFamily="34" charset="0"/>
            </a:endParaRPr>
          </a:p>
        </p:txBody>
      </p:sp>
      <p:sp>
        <p:nvSpPr>
          <p:cNvPr id="19" name="箭头: 燕尾形 18">
            <a:extLst>
              <a:ext uri="{FF2B5EF4-FFF2-40B4-BE49-F238E27FC236}">
                <a16:creationId xmlns:a16="http://schemas.microsoft.com/office/drawing/2014/main" id="{4A0A5554-787E-4A9F-8CDC-794A5331C6BE}"/>
              </a:ext>
            </a:extLst>
          </p:cNvPr>
          <p:cNvSpPr/>
          <p:nvPr/>
        </p:nvSpPr>
        <p:spPr>
          <a:xfrm rot="16200000">
            <a:off x="5057732" y="5907562"/>
            <a:ext cx="369333" cy="367705"/>
          </a:xfrm>
          <a:prstGeom prst="notchedRightArrow">
            <a:avLst>
              <a:gd name="adj1" fmla="val 44574"/>
              <a:gd name="adj2" fmla="val 56369"/>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20622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E0CEC36-5881-F64A-A70F-904DBA9886A9}"/>
              </a:ext>
            </a:extLst>
          </p:cNvPr>
          <p:cNvSpPr>
            <a:spLocks noGrp="1"/>
          </p:cNvSpPr>
          <p:nvPr>
            <p:ph type="subTitle" idx="1"/>
          </p:nvPr>
        </p:nvSpPr>
        <p:spPr>
          <a:xfrm>
            <a:off x="729175" y="456134"/>
            <a:ext cx="10740640" cy="993400"/>
          </a:xfrm>
        </p:spPr>
        <p:txBody>
          <a:bodyPr anchor="ctr">
            <a:normAutofit/>
          </a:bodyPr>
          <a:lstStyle/>
          <a:p>
            <a:r>
              <a:rPr lang="en-US" altLang="zh-CN" b="1" dirty="0">
                <a:latin typeface="Candara" panose="020E0502030303020204" pitchFamily="34" charset="0"/>
                <a:ea typeface="仓耳今楷03 W04" panose="02020400000000000000" pitchFamily="18" charset="-122"/>
              </a:rPr>
              <a:t>Vision-Language Models for Autonomous Driving</a:t>
            </a:r>
          </a:p>
        </p:txBody>
      </p:sp>
      <p:pic>
        <p:nvPicPr>
          <p:cNvPr id="5" name="图片 4">
            <a:extLst>
              <a:ext uri="{FF2B5EF4-FFF2-40B4-BE49-F238E27FC236}">
                <a16:creationId xmlns:a16="http://schemas.microsoft.com/office/drawing/2014/main" id="{F72C4212-02FF-4343-9044-3B1B2CF45924}"/>
              </a:ext>
            </a:extLst>
          </p:cNvPr>
          <p:cNvPicPr>
            <a:picLocks noChangeAspect="1"/>
          </p:cNvPicPr>
          <p:nvPr/>
        </p:nvPicPr>
        <p:blipFill>
          <a:blip r:embed="rId3"/>
          <a:stretch>
            <a:fillRect/>
          </a:stretch>
        </p:blipFill>
        <p:spPr>
          <a:xfrm>
            <a:off x="548771" y="3429000"/>
            <a:ext cx="7053596" cy="2764313"/>
          </a:xfrm>
          <a:prstGeom prst="rect">
            <a:avLst/>
          </a:prstGeom>
        </p:spPr>
      </p:pic>
      <p:sp>
        <p:nvSpPr>
          <p:cNvPr id="10" name="文本框 9">
            <a:extLst>
              <a:ext uri="{FF2B5EF4-FFF2-40B4-BE49-F238E27FC236}">
                <a16:creationId xmlns:a16="http://schemas.microsoft.com/office/drawing/2014/main" id="{4071BDD2-2C02-41B6-B3CF-53E5C81B30EA}"/>
              </a:ext>
            </a:extLst>
          </p:cNvPr>
          <p:cNvSpPr txBox="1"/>
          <p:nvPr/>
        </p:nvSpPr>
        <p:spPr>
          <a:xfrm>
            <a:off x="3415775" y="0"/>
            <a:ext cx="8780988" cy="738664"/>
          </a:xfrm>
          <a:prstGeom prst="rect">
            <a:avLst/>
          </a:prstGeom>
          <a:noFill/>
        </p:spPr>
        <p:txBody>
          <a:bodyPr wrap="square">
            <a:spAutoFit/>
          </a:bodyPr>
          <a:lstStyle/>
          <a:p>
            <a:pPr algn="r"/>
            <a:r>
              <a:rPr lang="en-US" altLang="zh-CN" sz="1400" dirty="0">
                <a:latin typeface="Candara" panose="020E0502030303020204" pitchFamily="34" charset="0"/>
              </a:rPr>
              <a:t>Automated Evaluation of Large Vision-Language Models on Self-driving Corner Cases. Chen et al., </a:t>
            </a:r>
            <a:r>
              <a:rPr lang="en-US" altLang="zh-CN" sz="1400" dirty="0" err="1">
                <a:latin typeface="Candara" panose="020E0502030303020204" pitchFamily="34" charset="0"/>
              </a:rPr>
              <a:t>arXiv</a:t>
            </a:r>
            <a:r>
              <a:rPr lang="en-US" altLang="zh-CN" sz="1400" dirty="0">
                <a:latin typeface="Candara" panose="020E0502030303020204" pitchFamily="34" charset="0"/>
              </a:rPr>
              <a:t> 2024.</a:t>
            </a:r>
          </a:p>
          <a:p>
            <a:pPr algn="r"/>
            <a:r>
              <a:rPr lang="en-US" altLang="zh-CN" sz="1400" dirty="0">
                <a:latin typeface="Candara" panose="020E0502030303020204" pitchFamily="34" charset="0"/>
              </a:rPr>
              <a:t>On the Road with GPT-4V(</a:t>
            </a:r>
            <a:r>
              <a:rPr lang="en-US" altLang="zh-CN" sz="1400" dirty="0" err="1">
                <a:latin typeface="Candara" panose="020E0502030303020204" pitchFamily="34" charset="0"/>
              </a:rPr>
              <a:t>ision</a:t>
            </a:r>
            <a:r>
              <a:rPr lang="en-US" altLang="zh-CN" sz="1400" dirty="0">
                <a:latin typeface="Candara" panose="020E0502030303020204" pitchFamily="34" charset="0"/>
              </a:rPr>
              <a:t>): Early Explorations of Visual-Language Model. Wen et al., arXiv2023. </a:t>
            </a:r>
          </a:p>
          <a:p>
            <a:pPr algn="r"/>
            <a:r>
              <a:rPr lang="en-US" altLang="zh-CN" sz="1400" dirty="0">
                <a:latin typeface="Candara" panose="020E0502030303020204" pitchFamily="34" charset="0"/>
              </a:rPr>
              <a:t>Drive as You Speak: Enabling Human-Like Interaction with Large Language Models. Cui et al., WACVW 2024.</a:t>
            </a:r>
          </a:p>
        </p:txBody>
      </p:sp>
      <p:pic>
        <p:nvPicPr>
          <p:cNvPr id="12" name="图片 11">
            <a:extLst>
              <a:ext uri="{FF2B5EF4-FFF2-40B4-BE49-F238E27FC236}">
                <a16:creationId xmlns:a16="http://schemas.microsoft.com/office/drawing/2014/main" id="{EFC4B4D3-6B2A-41DE-B4C2-58A1F394A667}"/>
              </a:ext>
            </a:extLst>
          </p:cNvPr>
          <p:cNvPicPr>
            <a:picLocks noChangeAspect="1"/>
          </p:cNvPicPr>
          <p:nvPr/>
        </p:nvPicPr>
        <p:blipFill rotWithShape="1">
          <a:blip r:embed="rId4"/>
          <a:srcRect b="47301"/>
          <a:stretch/>
        </p:blipFill>
        <p:spPr>
          <a:xfrm>
            <a:off x="4811243" y="1390992"/>
            <a:ext cx="7138763" cy="1783037"/>
          </a:xfrm>
          <a:prstGeom prst="rect">
            <a:avLst/>
          </a:prstGeom>
          <a:ln>
            <a:solidFill>
              <a:schemeClr val="bg1">
                <a:lumMod val="20000"/>
                <a:lumOff val="80000"/>
              </a:schemeClr>
            </a:solidFill>
          </a:ln>
        </p:spPr>
      </p:pic>
      <p:pic>
        <p:nvPicPr>
          <p:cNvPr id="16" name="图片 15">
            <a:extLst>
              <a:ext uri="{FF2B5EF4-FFF2-40B4-BE49-F238E27FC236}">
                <a16:creationId xmlns:a16="http://schemas.microsoft.com/office/drawing/2014/main" id="{C75A21AA-39A2-4248-B3A3-85CB03BCB530}"/>
              </a:ext>
            </a:extLst>
          </p:cNvPr>
          <p:cNvPicPr>
            <a:picLocks noChangeAspect="1"/>
          </p:cNvPicPr>
          <p:nvPr/>
        </p:nvPicPr>
        <p:blipFill rotWithShape="1">
          <a:blip r:embed="rId5"/>
          <a:srcRect r="53983"/>
          <a:stretch/>
        </p:blipFill>
        <p:spPr>
          <a:xfrm>
            <a:off x="548771" y="1395487"/>
            <a:ext cx="2102322" cy="1778543"/>
          </a:xfrm>
          <a:prstGeom prst="rect">
            <a:avLst/>
          </a:prstGeom>
        </p:spPr>
      </p:pic>
      <p:pic>
        <p:nvPicPr>
          <p:cNvPr id="17" name="图片 16">
            <a:extLst>
              <a:ext uri="{FF2B5EF4-FFF2-40B4-BE49-F238E27FC236}">
                <a16:creationId xmlns:a16="http://schemas.microsoft.com/office/drawing/2014/main" id="{415623F9-E4AF-43DE-9912-90C278B46EE8}"/>
              </a:ext>
            </a:extLst>
          </p:cNvPr>
          <p:cNvPicPr>
            <a:picLocks noChangeAspect="1"/>
          </p:cNvPicPr>
          <p:nvPr/>
        </p:nvPicPr>
        <p:blipFill rotWithShape="1">
          <a:blip r:embed="rId5"/>
          <a:srcRect l="56722"/>
          <a:stretch/>
        </p:blipFill>
        <p:spPr>
          <a:xfrm>
            <a:off x="2651093" y="1390992"/>
            <a:ext cx="1982212" cy="1783038"/>
          </a:xfrm>
          <a:prstGeom prst="rect">
            <a:avLst/>
          </a:prstGeom>
        </p:spPr>
      </p:pic>
      <p:sp>
        <p:nvSpPr>
          <p:cNvPr id="21" name="文本框 20">
            <a:extLst>
              <a:ext uri="{FF2B5EF4-FFF2-40B4-BE49-F238E27FC236}">
                <a16:creationId xmlns:a16="http://schemas.microsoft.com/office/drawing/2014/main" id="{2292E9F0-B05B-44A1-8329-512BA85FE67A}"/>
              </a:ext>
            </a:extLst>
          </p:cNvPr>
          <p:cNvSpPr txBox="1"/>
          <p:nvPr/>
        </p:nvSpPr>
        <p:spPr>
          <a:xfrm>
            <a:off x="1013085" y="6232589"/>
            <a:ext cx="6124968" cy="338554"/>
          </a:xfrm>
          <a:prstGeom prst="rect">
            <a:avLst/>
          </a:prstGeom>
          <a:noFill/>
        </p:spPr>
        <p:txBody>
          <a:bodyPr wrap="square">
            <a:spAutoFit/>
          </a:bodyPr>
          <a:lstStyle/>
          <a:p>
            <a:pPr algn="ctr"/>
            <a:r>
              <a:rPr lang="en-US" altLang="zh-CN" sz="1600" dirty="0">
                <a:latin typeface="Candara" panose="020E0502030303020204" pitchFamily="34" charset="0"/>
              </a:rPr>
              <a:t>Testing different LVLMs on CODA-LM</a:t>
            </a:r>
            <a:endParaRPr lang="zh-CN" altLang="en-US" sz="1600" dirty="0">
              <a:latin typeface="Candara" panose="020E0502030303020204" pitchFamily="34" charset="0"/>
            </a:endParaRPr>
          </a:p>
        </p:txBody>
      </p:sp>
      <p:sp>
        <p:nvSpPr>
          <p:cNvPr id="22" name="文本框 21">
            <a:extLst>
              <a:ext uri="{FF2B5EF4-FFF2-40B4-BE49-F238E27FC236}">
                <a16:creationId xmlns:a16="http://schemas.microsoft.com/office/drawing/2014/main" id="{EBE2B0CF-33B5-4614-9C78-3D2B40571F3B}"/>
              </a:ext>
            </a:extLst>
          </p:cNvPr>
          <p:cNvSpPr txBox="1"/>
          <p:nvPr/>
        </p:nvSpPr>
        <p:spPr>
          <a:xfrm>
            <a:off x="8018004" y="3826357"/>
            <a:ext cx="3795976" cy="1323439"/>
          </a:xfrm>
          <a:prstGeom prst="rect">
            <a:avLst/>
          </a:prstGeom>
          <a:noFill/>
        </p:spPr>
        <p:txBody>
          <a:bodyPr wrap="square">
            <a:spAutoFit/>
          </a:bodyPr>
          <a:lstStyle/>
          <a:p>
            <a:r>
              <a:rPr lang="en-US" altLang="zh-CN" sz="2000" b="1" dirty="0">
                <a:latin typeface="Candara" panose="020E0502030303020204" pitchFamily="34" charset="0"/>
              </a:rPr>
              <a:t>Pretrained VLMs are able to handle sorts of driving scenarios,</a:t>
            </a:r>
          </a:p>
          <a:p>
            <a:r>
              <a:rPr lang="en-US" altLang="zh-CN" sz="2000" b="1" dirty="0">
                <a:latin typeface="Candara" panose="020E0502030303020204" pitchFamily="34" charset="0"/>
              </a:rPr>
              <a:t>but still suffer from the complicated road corner cases.</a:t>
            </a:r>
            <a:endParaRPr lang="zh-CN" altLang="en-US" sz="2000" b="1" dirty="0">
              <a:latin typeface="Candara" panose="020E0502030303020204" pitchFamily="34" charset="0"/>
            </a:endParaRPr>
          </a:p>
        </p:txBody>
      </p:sp>
    </p:spTree>
    <p:extLst>
      <p:ext uri="{BB962C8B-B14F-4D97-AF65-F5344CB8AC3E}">
        <p14:creationId xmlns:p14="http://schemas.microsoft.com/office/powerpoint/2010/main" val="2477185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E0CEC36-5881-F64A-A70F-904DBA9886A9}"/>
              </a:ext>
            </a:extLst>
          </p:cNvPr>
          <p:cNvSpPr>
            <a:spLocks noGrp="1"/>
          </p:cNvSpPr>
          <p:nvPr>
            <p:ph type="subTitle" idx="1"/>
          </p:nvPr>
        </p:nvSpPr>
        <p:spPr>
          <a:xfrm>
            <a:off x="729175" y="456134"/>
            <a:ext cx="10740640" cy="993400"/>
          </a:xfrm>
        </p:spPr>
        <p:txBody>
          <a:bodyPr anchor="ctr">
            <a:normAutofit/>
          </a:bodyPr>
          <a:lstStyle/>
          <a:p>
            <a:r>
              <a:rPr lang="en-US" altLang="zh-CN" b="1" dirty="0">
                <a:latin typeface="Candara" panose="020E0502030303020204" pitchFamily="34" charset="0"/>
                <a:ea typeface="仓耳今楷03 W04" panose="02020400000000000000" pitchFamily="18" charset="-122"/>
              </a:rPr>
              <a:t>Vision-Language Models for Autonomous Driving</a:t>
            </a:r>
          </a:p>
        </p:txBody>
      </p:sp>
      <p:sp>
        <p:nvSpPr>
          <p:cNvPr id="3" name="Content Placeholder 2">
            <a:extLst>
              <a:ext uri="{FF2B5EF4-FFF2-40B4-BE49-F238E27FC236}">
                <a16:creationId xmlns:a16="http://schemas.microsoft.com/office/drawing/2014/main" id="{55F986D5-D7D9-6446-9526-9389CD9831D8}"/>
              </a:ext>
            </a:extLst>
          </p:cNvPr>
          <p:cNvSpPr>
            <a:spLocks noGrp="1"/>
          </p:cNvSpPr>
          <p:nvPr>
            <p:ph idx="12"/>
          </p:nvPr>
        </p:nvSpPr>
        <p:spPr>
          <a:xfrm>
            <a:off x="737185" y="1486336"/>
            <a:ext cx="10733557" cy="4690459"/>
          </a:xfrm>
        </p:spPr>
        <p:txBody>
          <a:bodyPr/>
          <a:lstStyle/>
          <a:p>
            <a:pPr>
              <a:lnSpc>
                <a:spcPct val="150000"/>
              </a:lnSpc>
            </a:pPr>
            <a:r>
              <a:rPr lang="en-US" altLang="zh-CN" sz="2000" b="1" dirty="0">
                <a:latin typeface="Candara" panose="020E0502030303020204" pitchFamily="34" charset="0"/>
                <a:ea typeface="仓耳今楷03 W04" panose="02020400000000000000" pitchFamily="18" charset="-122"/>
              </a:rPr>
              <a:t>Three types of application: </a:t>
            </a:r>
            <a:endParaRPr lang="en-US" altLang="zh-CN" sz="2000" dirty="0">
              <a:latin typeface="Candara" panose="020E0502030303020204" pitchFamily="34" charset="0"/>
              <a:ea typeface="仓耳今楷03 W04" panose="02020400000000000000" pitchFamily="18" charset="-122"/>
            </a:endParaRPr>
          </a:p>
          <a:p>
            <a:pPr marL="160751" lvl="1" indent="0">
              <a:lnSpc>
                <a:spcPct val="150000"/>
              </a:lnSpc>
              <a:buNone/>
            </a:pPr>
            <a:endParaRPr lang="en-US" altLang="zh-CN" sz="2000" dirty="0">
              <a:latin typeface="Candara" panose="020E0502030303020204" pitchFamily="34" charset="0"/>
              <a:ea typeface="仓耳今楷03 W04" panose="02020400000000000000" pitchFamily="18" charset="-122"/>
            </a:endParaRPr>
          </a:p>
        </p:txBody>
      </p:sp>
      <p:sp>
        <p:nvSpPr>
          <p:cNvPr id="8" name="矩形 7">
            <a:extLst>
              <a:ext uri="{FF2B5EF4-FFF2-40B4-BE49-F238E27FC236}">
                <a16:creationId xmlns:a16="http://schemas.microsoft.com/office/drawing/2014/main" id="{DCD59504-E9BA-414A-8B84-A9DDBBBCD25E}"/>
              </a:ext>
            </a:extLst>
          </p:cNvPr>
          <p:cNvSpPr/>
          <p:nvPr/>
        </p:nvSpPr>
        <p:spPr>
          <a:xfrm>
            <a:off x="1760787" y="2334706"/>
            <a:ext cx="838830" cy="1560036"/>
          </a:xfrm>
          <a:prstGeom prst="rect">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a:solidFill>
                  <a:schemeClr val="tx1"/>
                </a:solidFill>
                <a:latin typeface="Candara" panose="020E0502030303020204" pitchFamily="34" charset="0"/>
                <a:ea typeface="仓耳今楷03 W04" panose="02020400000000000000" pitchFamily="18" charset="-122"/>
              </a:rPr>
              <a:t>VLM</a:t>
            </a:r>
          </a:p>
        </p:txBody>
      </p:sp>
      <p:sp>
        <p:nvSpPr>
          <p:cNvPr id="9" name="文本框 8">
            <a:extLst>
              <a:ext uri="{FF2B5EF4-FFF2-40B4-BE49-F238E27FC236}">
                <a16:creationId xmlns:a16="http://schemas.microsoft.com/office/drawing/2014/main" id="{388208C3-E07D-435E-BD80-21AA5477782B}"/>
              </a:ext>
            </a:extLst>
          </p:cNvPr>
          <p:cNvSpPr txBox="1"/>
          <p:nvPr/>
        </p:nvSpPr>
        <p:spPr>
          <a:xfrm>
            <a:off x="561197" y="4045872"/>
            <a:ext cx="3103962" cy="369332"/>
          </a:xfrm>
          <a:prstGeom prst="rect">
            <a:avLst/>
          </a:prstGeom>
          <a:noFill/>
        </p:spPr>
        <p:txBody>
          <a:bodyPr wrap="square">
            <a:spAutoFit/>
          </a:bodyPr>
          <a:lstStyle/>
          <a:p>
            <a:pPr algn="ctr"/>
            <a:r>
              <a:rPr lang="en-US" altLang="zh-CN" b="1" i="0" dirty="0">
                <a:solidFill>
                  <a:srgbClr val="333333"/>
                </a:solidFill>
                <a:effectLst/>
                <a:latin typeface="Candara" panose="020E0502030303020204" pitchFamily="34" charset="0"/>
              </a:rPr>
              <a:t>1. VLM as </a:t>
            </a:r>
            <a:r>
              <a:rPr lang="en-US" altLang="zh-CN" b="1" dirty="0">
                <a:latin typeface="Candara" panose="020E0502030303020204" pitchFamily="34" charset="0"/>
                <a:ea typeface="仓耳今楷03 W04" panose="02020400000000000000" pitchFamily="18" charset="-122"/>
              </a:rPr>
              <a:t>Scene Descriptor</a:t>
            </a:r>
            <a:endParaRPr lang="en-US" altLang="zh-CN" b="1" i="0" dirty="0">
              <a:solidFill>
                <a:srgbClr val="333333"/>
              </a:solidFill>
              <a:effectLst/>
              <a:latin typeface="Candara" panose="020E0502030303020204" pitchFamily="34" charset="0"/>
            </a:endParaRPr>
          </a:p>
        </p:txBody>
      </p:sp>
      <p:sp>
        <p:nvSpPr>
          <p:cNvPr id="11" name="文本框 10">
            <a:extLst>
              <a:ext uri="{FF2B5EF4-FFF2-40B4-BE49-F238E27FC236}">
                <a16:creationId xmlns:a16="http://schemas.microsoft.com/office/drawing/2014/main" id="{75E84303-383B-4362-8D22-69959522F61B}"/>
              </a:ext>
            </a:extLst>
          </p:cNvPr>
          <p:cNvSpPr txBox="1"/>
          <p:nvPr/>
        </p:nvSpPr>
        <p:spPr>
          <a:xfrm>
            <a:off x="4374057" y="4043415"/>
            <a:ext cx="3447628" cy="369332"/>
          </a:xfrm>
          <a:prstGeom prst="rect">
            <a:avLst/>
          </a:prstGeom>
          <a:noFill/>
        </p:spPr>
        <p:txBody>
          <a:bodyPr wrap="square">
            <a:spAutoFit/>
          </a:bodyPr>
          <a:lstStyle/>
          <a:p>
            <a:pPr algn="ctr"/>
            <a:r>
              <a:rPr lang="en-US" altLang="zh-CN" b="1" i="0" dirty="0">
                <a:solidFill>
                  <a:srgbClr val="333333"/>
                </a:solidFill>
                <a:effectLst/>
                <a:latin typeface="Candara" panose="020E0502030303020204" pitchFamily="34" charset="0"/>
              </a:rPr>
              <a:t>2. VLM co-work with Planner</a:t>
            </a:r>
          </a:p>
        </p:txBody>
      </p:sp>
      <p:sp>
        <p:nvSpPr>
          <p:cNvPr id="10" name="文本框 9">
            <a:extLst>
              <a:ext uri="{FF2B5EF4-FFF2-40B4-BE49-F238E27FC236}">
                <a16:creationId xmlns:a16="http://schemas.microsoft.com/office/drawing/2014/main" id="{E1F84EF0-3557-4D62-9B05-414F8839165B}"/>
              </a:ext>
            </a:extLst>
          </p:cNvPr>
          <p:cNvSpPr txBox="1"/>
          <p:nvPr/>
        </p:nvSpPr>
        <p:spPr>
          <a:xfrm>
            <a:off x="8530583" y="4045872"/>
            <a:ext cx="3103962" cy="369332"/>
          </a:xfrm>
          <a:prstGeom prst="rect">
            <a:avLst/>
          </a:prstGeom>
          <a:noFill/>
        </p:spPr>
        <p:txBody>
          <a:bodyPr wrap="square">
            <a:spAutoFit/>
          </a:bodyPr>
          <a:lstStyle/>
          <a:p>
            <a:pPr algn="ctr"/>
            <a:r>
              <a:rPr lang="en-US" altLang="zh-CN" b="1" i="0" dirty="0">
                <a:solidFill>
                  <a:srgbClr val="333333"/>
                </a:solidFill>
                <a:effectLst/>
                <a:latin typeface="Candara" panose="020E0502030303020204" pitchFamily="34" charset="0"/>
              </a:rPr>
              <a:t>3. VLM for E2E Driving</a:t>
            </a:r>
            <a:endParaRPr lang="zh-CN" altLang="en-US" b="1" dirty="0">
              <a:latin typeface="Candara" panose="020E0502030303020204" pitchFamily="34" charset="0"/>
            </a:endParaRPr>
          </a:p>
        </p:txBody>
      </p:sp>
      <p:sp>
        <p:nvSpPr>
          <p:cNvPr id="13" name="文本框 12">
            <a:extLst>
              <a:ext uri="{FF2B5EF4-FFF2-40B4-BE49-F238E27FC236}">
                <a16:creationId xmlns:a16="http://schemas.microsoft.com/office/drawing/2014/main" id="{6336E1E9-2C3B-4435-ABBB-1BD42F35A7E5}"/>
              </a:ext>
            </a:extLst>
          </p:cNvPr>
          <p:cNvSpPr txBox="1"/>
          <p:nvPr/>
        </p:nvSpPr>
        <p:spPr>
          <a:xfrm>
            <a:off x="705603" y="2653059"/>
            <a:ext cx="1092613" cy="923330"/>
          </a:xfrm>
          <a:prstGeom prst="rect">
            <a:avLst/>
          </a:prstGeom>
          <a:noFill/>
        </p:spPr>
        <p:txBody>
          <a:bodyPr wrap="square">
            <a:spAutoFit/>
          </a:bodyPr>
          <a:lstStyle/>
          <a:p>
            <a:pPr algn="ctr"/>
            <a:r>
              <a:rPr lang="en-US" altLang="zh-CN" b="1" i="0" dirty="0">
                <a:solidFill>
                  <a:srgbClr val="333333"/>
                </a:solidFill>
                <a:effectLst/>
                <a:latin typeface="Candara" panose="020E0502030303020204" pitchFamily="34" charset="0"/>
              </a:rPr>
              <a:t>Sensors</a:t>
            </a:r>
          </a:p>
          <a:p>
            <a:pPr algn="ctr"/>
            <a:r>
              <a:rPr lang="en-US" altLang="zh-CN" b="1" dirty="0">
                <a:solidFill>
                  <a:srgbClr val="333333"/>
                </a:solidFill>
                <a:latin typeface="Candara" panose="020E0502030303020204" pitchFamily="34" charset="0"/>
              </a:rPr>
              <a:t>&amp;</a:t>
            </a:r>
            <a:endParaRPr lang="en-US" altLang="zh-CN" b="1" i="0" dirty="0">
              <a:solidFill>
                <a:srgbClr val="333333"/>
              </a:solidFill>
              <a:effectLst/>
              <a:latin typeface="Candara" panose="020E0502030303020204" pitchFamily="34" charset="0"/>
            </a:endParaRPr>
          </a:p>
          <a:p>
            <a:pPr algn="ctr"/>
            <a:r>
              <a:rPr lang="en-US" altLang="zh-CN" b="1" dirty="0">
                <a:solidFill>
                  <a:srgbClr val="333333"/>
                </a:solidFill>
                <a:latin typeface="Candara" panose="020E0502030303020204" pitchFamily="34" charset="0"/>
              </a:rPr>
              <a:t>Prompts</a:t>
            </a:r>
            <a:endParaRPr lang="zh-CN" altLang="en-US" b="1" dirty="0">
              <a:latin typeface="Candara" panose="020E0502030303020204" pitchFamily="34" charset="0"/>
            </a:endParaRPr>
          </a:p>
        </p:txBody>
      </p:sp>
      <p:sp>
        <p:nvSpPr>
          <p:cNvPr id="14" name="文本框 13">
            <a:extLst>
              <a:ext uri="{FF2B5EF4-FFF2-40B4-BE49-F238E27FC236}">
                <a16:creationId xmlns:a16="http://schemas.microsoft.com/office/drawing/2014/main" id="{F27365DA-CD42-4685-B85F-4756753811BE}"/>
              </a:ext>
            </a:extLst>
          </p:cNvPr>
          <p:cNvSpPr txBox="1"/>
          <p:nvPr/>
        </p:nvSpPr>
        <p:spPr>
          <a:xfrm>
            <a:off x="2507497" y="2653059"/>
            <a:ext cx="1092613" cy="923330"/>
          </a:xfrm>
          <a:prstGeom prst="rect">
            <a:avLst/>
          </a:prstGeom>
          <a:noFill/>
        </p:spPr>
        <p:txBody>
          <a:bodyPr wrap="square">
            <a:spAutoFit/>
          </a:bodyPr>
          <a:lstStyle/>
          <a:p>
            <a:pPr algn="ctr"/>
            <a:r>
              <a:rPr lang="en-US" altLang="zh-CN" b="1" i="0" dirty="0">
                <a:solidFill>
                  <a:srgbClr val="333333"/>
                </a:solidFill>
                <a:effectLst/>
                <a:latin typeface="Candara" panose="020E0502030303020204" pitchFamily="34" charset="0"/>
              </a:rPr>
              <a:t>Answer</a:t>
            </a:r>
          </a:p>
          <a:p>
            <a:pPr algn="ctr"/>
            <a:r>
              <a:rPr lang="en-US" altLang="zh-CN" b="1" dirty="0">
                <a:solidFill>
                  <a:srgbClr val="333333"/>
                </a:solidFill>
                <a:latin typeface="Candara" panose="020E0502030303020204" pitchFamily="34" charset="0"/>
              </a:rPr>
              <a:t>in</a:t>
            </a:r>
            <a:endParaRPr lang="en-US" altLang="zh-CN" b="1" i="0" dirty="0">
              <a:solidFill>
                <a:srgbClr val="333333"/>
              </a:solidFill>
              <a:effectLst/>
              <a:latin typeface="Candara" panose="020E0502030303020204" pitchFamily="34" charset="0"/>
            </a:endParaRPr>
          </a:p>
          <a:p>
            <a:pPr algn="ctr"/>
            <a:r>
              <a:rPr lang="en-US" altLang="zh-CN" b="1" dirty="0">
                <a:solidFill>
                  <a:srgbClr val="333333"/>
                </a:solidFill>
                <a:latin typeface="Candara" panose="020E0502030303020204" pitchFamily="34" charset="0"/>
              </a:rPr>
              <a:t>Texts</a:t>
            </a:r>
            <a:endParaRPr lang="zh-CN" altLang="en-US" b="1" dirty="0">
              <a:latin typeface="Candara" panose="020E0502030303020204" pitchFamily="34" charset="0"/>
            </a:endParaRPr>
          </a:p>
        </p:txBody>
      </p:sp>
      <p:sp>
        <p:nvSpPr>
          <p:cNvPr id="15" name="矩形 14">
            <a:extLst>
              <a:ext uri="{FF2B5EF4-FFF2-40B4-BE49-F238E27FC236}">
                <a16:creationId xmlns:a16="http://schemas.microsoft.com/office/drawing/2014/main" id="{04C7F0A2-856B-4AF9-AC46-17A48D9D2D26}"/>
              </a:ext>
            </a:extLst>
          </p:cNvPr>
          <p:cNvSpPr/>
          <p:nvPr/>
        </p:nvSpPr>
        <p:spPr>
          <a:xfrm>
            <a:off x="5307842" y="3335982"/>
            <a:ext cx="2020418" cy="542287"/>
          </a:xfrm>
          <a:prstGeom prst="rect">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a:solidFill>
                  <a:schemeClr val="tx1"/>
                </a:solidFill>
                <a:latin typeface="Candara" panose="020E0502030303020204" pitchFamily="34" charset="0"/>
                <a:ea typeface="仓耳今楷03 W04" panose="02020400000000000000" pitchFamily="18" charset="-122"/>
              </a:rPr>
              <a:t>VLM</a:t>
            </a:r>
          </a:p>
        </p:txBody>
      </p:sp>
      <p:sp>
        <p:nvSpPr>
          <p:cNvPr id="16" name="矩形 15">
            <a:extLst>
              <a:ext uri="{FF2B5EF4-FFF2-40B4-BE49-F238E27FC236}">
                <a16:creationId xmlns:a16="http://schemas.microsoft.com/office/drawing/2014/main" id="{BED05E57-F0DC-4B5B-9597-2E9758F539BA}"/>
              </a:ext>
            </a:extLst>
          </p:cNvPr>
          <p:cNvSpPr/>
          <p:nvPr/>
        </p:nvSpPr>
        <p:spPr>
          <a:xfrm>
            <a:off x="9663149" y="2334706"/>
            <a:ext cx="838830" cy="1560036"/>
          </a:xfrm>
          <a:prstGeom prst="rect">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a:solidFill>
                  <a:schemeClr val="tx1"/>
                </a:solidFill>
                <a:latin typeface="Candara" panose="020E0502030303020204" pitchFamily="34" charset="0"/>
                <a:ea typeface="仓耳今楷03 W04" panose="02020400000000000000" pitchFamily="18" charset="-122"/>
              </a:rPr>
              <a:t>VLM</a:t>
            </a:r>
          </a:p>
        </p:txBody>
      </p:sp>
      <p:sp>
        <p:nvSpPr>
          <p:cNvPr id="17" name="文本框 16">
            <a:extLst>
              <a:ext uri="{FF2B5EF4-FFF2-40B4-BE49-F238E27FC236}">
                <a16:creationId xmlns:a16="http://schemas.microsoft.com/office/drawing/2014/main" id="{E83816EA-B340-4984-A701-856210E020EA}"/>
              </a:ext>
            </a:extLst>
          </p:cNvPr>
          <p:cNvSpPr txBox="1"/>
          <p:nvPr/>
        </p:nvSpPr>
        <p:spPr>
          <a:xfrm>
            <a:off x="8607965" y="2653059"/>
            <a:ext cx="1092613" cy="923330"/>
          </a:xfrm>
          <a:prstGeom prst="rect">
            <a:avLst/>
          </a:prstGeom>
          <a:noFill/>
        </p:spPr>
        <p:txBody>
          <a:bodyPr wrap="square">
            <a:spAutoFit/>
          </a:bodyPr>
          <a:lstStyle/>
          <a:p>
            <a:pPr algn="ctr"/>
            <a:r>
              <a:rPr lang="en-US" altLang="zh-CN" b="1" i="0" dirty="0">
                <a:solidFill>
                  <a:srgbClr val="333333"/>
                </a:solidFill>
                <a:effectLst/>
                <a:latin typeface="Candara" panose="020E0502030303020204" pitchFamily="34" charset="0"/>
              </a:rPr>
              <a:t>Sensors</a:t>
            </a:r>
          </a:p>
          <a:p>
            <a:pPr algn="ctr"/>
            <a:r>
              <a:rPr lang="en-US" altLang="zh-CN" b="1" dirty="0">
                <a:solidFill>
                  <a:srgbClr val="333333"/>
                </a:solidFill>
                <a:latin typeface="Candara" panose="020E0502030303020204" pitchFamily="34" charset="0"/>
              </a:rPr>
              <a:t>&amp;</a:t>
            </a:r>
            <a:endParaRPr lang="en-US" altLang="zh-CN" b="1" i="0" dirty="0">
              <a:solidFill>
                <a:srgbClr val="333333"/>
              </a:solidFill>
              <a:effectLst/>
              <a:latin typeface="Candara" panose="020E0502030303020204" pitchFamily="34" charset="0"/>
            </a:endParaRPr>
          </a:p>
          <a:p>
            <a:pPr algn="ctr"/>
            <a:r>
              <a:rPr lang="en-US" altLang="zh-CN" b="1" dirty="0">
                <a:solidFill>
                  <a:srgbClr val="333333"/>
                </a:solidFill>
                <a:latin typeface="Candara" panose="020E0502030303020204" pitchFamily="34" charset="0"/>
              </a:rPr>
              <a:t>Prompts</a:t>
            </a:r>
            <a:endParaRPr lang="zh-CN" altLang="en-US" b="1" dirty="0">
              <a:latin typeface="Candara" panose="020E0502030303020204" pitchFamily="34" charset="0"/>
            </a:endParaRPr>
          </a:p>
        </p:txBody>
      </p:sp>
      <p:sp>
        <p:nvSpPr>
          <p:cNvPr id="18" name="文本框 17">
            <a:extLst>
              <a:ext uri="{FF2B5EF4-FFF2-40B4-BE49-F238E27FC236}">
                <a16:creationId xmlns:a16="http://schemas.microsoft.com/office/drawing/2014/main" id="{294337A1-B4F5-46C0-BFBF-61867FF5556C}"/>
              </a:ext>
            </a:extLst>
          </p:cNvPr>
          <p:cNvSpPr txBox="1"/>
          <p:nvPr/>
        </p:nvSpPr>
        <p:spPr>
          <a:xfrm>
            <a:off x="10455201" y="2653059"/>
            <a:ext cx="1092613" cy="923330"/>
          </a:xfrm>
          <a:prstGeom prst="rect">
            <a:avLst/>
          </a:prstGeom>
          <a:noFill/>
        </p:spPr>
        <p:txBody>
          <a:bodyPr wrap="square">
            <a:spAutoFit/>
          </a:bodyPr>
          <a:lstStyle/>
          <a:p>
            <a:pPr algn="ctr"/>
            <a:r>
              <a:rPr lang="en-US" altLang="zh-CN" b="1" i="0" dirty="0">
                <a:solidFill>
                  <a:srgbClr val="333333"/>
                </a:solidFill>
                <a:effectLst/>
                <a:latin typeface="Candara" panose="020E0502030303020204" pitchFamily="34" charset="0"/>
              </a:rPr>
              <a:t>Action</a:t>
            </a:r>
          </a:p>
          <a:p>
            <a:pPr algn="ctr"/>
            <a:r>
              <a:rPr lang="en-US" altLang="zh-CN" b="1" i="0" dirty="0">
                <a:solidFill>
                  <a:srgbClr val="333333"/>
                </a:solidFill>
                <a:effectLst/>
                <a:latin typeface="Candara" panose="020E0502030303020204" pitchFamily="34" charset="0"/>
              </a:rPr>
              <a:t>or</a:t>
            </a:r>
          </a:p>
          <a:p>
            <a:pPr algn="ctr"/>
            <a:r>
              <a:rPr lang="en-US" altLang="zh-CN" b="1" dirty="0">
                <a:solidFill>
                  <a:srgbClr val="333333"/>
                </a:solidFill>
                <a:latin typeface="Candara" panose="020E0502030303020204" pitchFamily="34" charset="0"/>
              </a:rPr>
              <a:t>Ego </a:t>
            </a:r>
            <a:r>
              <a:rPr lang="en-US" altLang="zh-CN" b="1" dirty="0" err="1">
                <a:solidFill>
                  <a:srgbClr val="333333"/>
                </a:solidFill>
                <a:latin typeface="Candara" panose="020E0502030303020204" pitchFamily="34" charset="0"/>
              </a:rPr>
              <a:t>Traj</a:t>
            </a:r>
            <a:r>
              <a:rPr lang="en-US" altLang="zh-CN" b="1" dirty="0">
                <a:solidFill>
                  <a:srgbClr val="333333"/>
                </a:solidFill>
                <a:latin typeface="Candara" panose="020E0502030303020204" pitchFamily="34" charset="0"/>
              </a:rPr>
              <a:t>.</a:t>
            </a:r>
            <a:endParaRPr lang="zh-CN" altLang="en-US" b="1" dirty="0">
              <a:latin typeface="Candara" panose="020E0502030303020204" pitchFamily="34" charset="0"/>
            </a:endParaRPr>
          </a:p>
        </p:txBody>
      </p:sp>
      <p:sp>
        <p:nvSpPr>
          <p:cNvPr id="19" name="矩形 18">
            <a:extLst>
              <a:ext uri="{FF2B5EF4-FFF2-40B4-BE49-F238E27FC236}">
                <a16:creationId xmlns:a16="http://schemas.microsoft.com/office/drawing/2014/main" id="{04690386-F6F3-4304-8AD4-17F3694ACDDB}"/>
              </a:ext>
            </a:extLst>
          </p:cNvPr>
          <p:cNvSpPr/>
          <p:nvPr/>
        </p:nvSpPr>
        <p:spPr>
          <a:xfrm>
            <a:off x="5316507" y="2315778"/>
            <a:ext cx="919182" cy="614992"/>
          </a:xfrm>
          <a:prstGeom prst="rect">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a:solidFill>
                  <a:schemeClr val="tx1"/>
                </a:solidFill>
                <a:latin typeface="Candara" panose="020E0502030303020204" pitchFamily="34" charset="0"/>
                <a:ea typeface="仓耳今楷03 W04" panose="02020400000000000000" pitchFamily="18" charset="-122"/>
              </a:rPr>
              <a:t>Vision</a:t>
            </a:r>
          </a:p>
        </p:txBody>
      </p:sp>
      <p:sp>
        <p:nvSpPr>
          <p:cNvPr id="20" name="矩形 19">
            <a:extLst>
              <a:ext uri="{FF2B5EF4-FFF2-40B4-BE49-F238E27FC236}">
                <a16:creationId xmlns:a16="http://schemas.microsoft.com/office/drawing/2014/main" id="{97B9CE36-791B-404E-A49D-22F2D091635E}"/>
              </a:ext>
            </a:extLst>
          </p:cNvPr>
          <p:cNvSpPr/>
          <p:nvPr/>
        </p:nvSpPr>
        <p:spPr>
          <a:xfrm>
            <a:off x="6417742" y="2315777"/>
            <a:ext cx="919182" cy="614992"/>
          </a:xfrm>
          <a:prstGeom prst="rect">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err="1">
                <a:solidFill>
                  <a:schemeClr val="tx1"/>
                </a:solidFill>
                <a:latin typeface="Candara" panose="020E0502030303020204" pitchFamily="34" charset="0"/>
                <a:ea typeface="仓耳今楷03 W04" panose="02020400000000000000" pitchFamily="18" charset="-122"/>
              </a:rPr>
              <a:t>PnC</a:t>
            </a:r>
            <a:endParaRPr lang="en-US" altLang="zh-CN" sz="2000" b="1" dirty="0">
              <a:solidFill>
                <a:schemeClr val="tx1"/>
              </a:solidFill>
              <a:latin typeface="Candara" panose="020E0502030303020204" pitchFamily="34" charset="0"/>
              <a:ea typeface="仓耳今楷03 W04" panose="02020400000000000000" pitchFamily="18" charset="-122"/>
            </a:endParaRPr>
          </a:p>
        </p:txBody>
      </p:sp>
      <p:sp>
        <p:nvSpPr>
          <p:cNvPr id="24" name="文本框 23">
            <a:extLst>
              <a:ext uri="{FF2B5EF4-FFF2-40B4-BE49-F238E27FC236}">
                <a16:creationId xmlns:a16="http://schemas.microsoft.com/office/drawing/2014/main" id="{582478C6-1902-44D5-8380-3588CEA57A82}"/>
              </a:ext>
            </a:extLst>
          </p:cNvPr>
          <p:cNvSpPr txBox="1"/>
          <p:nvPr/>
        </p:nvSpPr>
        <p:spPr>
          <a:xfrm>
            <a:off x="4215229" y="2640190"/>
            <a:ext cx="1092613" cy="923330"/>
          </a:xfrm>
          <a:prstGeom prst="rect">
            <a:avLst/>
          </a:prstGeom>
          <a:noFill/>
        </p:spPr>
        <p:txBody>
          <a:bodyPr wrap="square">
            <a:spAutoFit/>
          </a:bodyPr>
          <a:lstStyle/>
          <a:p>
            <a:pPr algn="ctr"/>
            <a:r>
              <a:rPr lang="en-US" altLang="zh-CN" b="1" i="0" dirty="0">
                <a:solidFill>
                  <a:srgbClr val="333333"/>
                </a:solidFill>
                <a:effectLst/>
                <a:latin typeface="Candara" panose="020E0502030303020204" pitchFamily="34" charset="0"/>
              </a:rPr>
              <a:t>Sensors</a:t>
            </a:r>
          </a:p>
          <a:p>
            <a:pPr algn="ctr"/>
            <a:r>
              <a:rPr lang="en-US" altLang="zh-CN" b="1" dirty="0">
                <a:solidFill>
                  <a:srgbClr val="333333"/>
                </a:solidFill>
                <a:latin typeface="Candara" panose="020E0502030303020204" pitchFamily="34" charset="0"/>
              </a:rPr>
              <a:t>&amp;</a:t>
            </a:r>
            <a:endParaRPr lang="en-US" altLang="zh-CN" b="1" i="0" dirty="0">
              <a:solidFill>
                <a:srgbClr val="333333"/>
              </a:solidFill>
              <a:effectLst/>
              <a:latin typeface="Candara" panose="020E0502030303020204" pitchFamily="34" charset="0"/>
            </a:endParaRPr>
          </a:p>
          <a:p>
            <a:pPr algn="ctr"/>
            <a:r>
              <a:rPr lang="en-US" altLang="zh-CN" b="1" dirty="0">
                <a:solidFill>
                  <a:srgbClr val="333333"/>
                </a:solidFill>
                <a:latin typeface="Candara" panose="020E0502030303020204" pitchFamily="34" charset="0"/>
              </a:rPr>
              <a:t>Prompts</a:t>
            </a:r>
            <a:endParaRPr lang="zh-CN" altLang="en-US" b="1" dirty="0">
              <a:latin typeface="Candara" panose="020E0502030303020204" pitchFamily="34" charset="0"/>
            </a:endParaRPr>
          </a:p>
        </p:txBody>
      </p:sp>
      <p:cxnSp>
        <p:nvCxnSpPr>
          <p:cNvPr id="5" name="直接箭头连接符 4">
            <a:extLst>
              <a:ext uri="{FF2B5EF4-FFF2-40B4-BE49-F238E27FC236}">
                <a16:creationId xmlns:a16="http://schemas.microsoft.com/office/drawing/2014/main" id="{754F2039-38EB-439B-85AE-C78A666783DD}"/>
              </a:ext>
            </a:extLst>
          </p:cNvPr>
          <p:cNvCxnSpPr/>
          <p:nvPr/>
        </p:nvCxnSpPr>
        <p:spPr>
          <a:xfrm>
            <a:off x="5776098" y="2942411"/>
            <a:ext cx="0" cy="405212"/>
          </a:xfrm>
          <a:prstGeom prst="straightConnector1">
            <a:avLst/>
          </a:prstGeom>
          <a:ln w="19050">
            <a:prstDash val="sysDot"/>
            <a:tailEnd type="stealth" w="lg" len="lg"/>
          </a:ln>
        </p:spPr>
        <p:style>
          <a:lnRef idx="1">
            <a:schemeClr val="dk1"/>
          </a:lnRef>
          <a:fillRef idx="0">
            <a:schemeClr val="dk1"/>
          </a:fillRef>
          <a:effectRef idx="0">
            <a:schemeClr val="dk1"/>
          </a:effectRef>
          <a:fontRef idx="minor">
            <a:schemeClr val="tx1"/>
          </a:fontRef>
        </p:style>
      </p:cxnSp>
      <p:cxnSp>
        <p:nvCxnSpPr>
          <p:cNvPr id="25" name="直接箭头连接符 24">
            <a:extLst>
              <a:ext uri="{FF2B5EF4-FFF2-40B4-BE49-F238E27FC236}">
                <a16:creationId xmlns:a16="http://schemas.microsoft.com/office/drawing/2014/main" id="{48A873C8-EF9A-419D-8230-17630476711C}"/>
              </a:ext>
            </a:extLst>
          </p:cNvPr>
          <p:cNvCxnSpPr>
            <a:cxnSpLocks/>
            <a:endCxn id="20" idx="2"/>
          </p:cNvCxnSpPr>
          <p:nvPr/>
        </p:nvCxnSpPr>
        <p:spPr>
          <a:xfrm flipV="1">
            <a:off x="6877333" y="2930769"/>
            <a:ext cx="0" cy="405213"/>
          </a:xfrm>
          <a:prstGeom prst="straightConnector1">
            <a:avLst/>
          </a:prstGeom>
          <a:ln w="19050">
            <a:tailEnd type="stealth" w="lg" len="lg"/>
          </a:ln>
        </p:spPr>
        <p:style>
          <a:lnRef idx="1">
            <a:schemeClr val="dk1"/>
          </a:lnRef>
          <a:fillRef idx="0">
            <a:schemeClr val="dk1"/>
          </a:fillRef>
          <a:effectRef idx="0">
            <a:schemeClr val="dk1"/>
          </a:effectRef>
          <a:fontRef idx="minor">
            <a:schemeClr val="tx1"/>
          </a:fontRef>
        </p:style>
      </p:cxnSp>
      <p:cxnSp>
        <p:nvCxnSpPr>
          <p:cNvPr id="36" name="直接连接符 35">
            <a:extLst>
              <a:ext uri="{FF2B5EF4-FFF2-40B4-BE49-F238E27FC236}">
                <a16:creationId xmlns:a16="http://schemas.microsoft.com/office/drawing/2014/main" id="{E705AE7E-484B-4892-85DF-62C27F219579}"/>
              </a:ext>
            </a:extLst>
          </p:cNvPr>
          <p:cNvCxnSpPr/>
          <p:nvPr/>
        </p:nvCxnSpPr>
        <p:spPr>
          <a:xfrm>
            <a:off x="3876753" y="2334706"/>
            <a:ext cx="0" cy="1965241"/>
          </a:xfrm>
          <a:prstGeom prst="line">
            <a:avLst/>
          </a:prstGeom>
          <a:ln w="12700">
            <a:prstDash val="dashDot"/>
          </a:ln>
        </p:spPr>
        <p:style>
          <a:lnRef idx="1">
            <a:schemeClr val="dk1"/>
          </a:lnRef>
          <a:fillRef idx="0">
            <a:schemeClr val="dk1"/>
          </a:fillRef>
          <a:effectRef idx="0">
            <a:schemeClr val="dk1"/>
          </a:effectRef>
          <a:fontRef idx="minor">
            <a:schemeClr val="tx1"/>
          </a:fontRef>
        </p:style>
      </p:cxnSp>
      <p:cxnSp>
        <p:nvCxnSpPr>
          <p:cNvPr id="37" name="直接连接符 36">
            <a:extLst>
              <a:ext uri="{FF2B5EF4-FFF2-40B4-BE49-F238E27FC236}">
                <a16:creationId xmlns:a16="http://schemas.microsoft.com/office/drawing/2014/main" id="{6C7122C8-A486-47AA-A7E1-890995413A8D}"/>
              </a:ext>
            </a:extLst>
          </p:cNvPr>
          <p:cNvCxnSpPr/>
          <p:nvPr/>
        </p:nvCxnSpPr>
        <p:spPr>
          <a:xfrm>
            <a:off x="8170390" y="2336559"/>
            <a:ext cx="0" cy="1965241"/>
          </a:xfrm>
          <a:prstGeom prst="line">
            <a:avLst/>
          </a:prstGeom>
          <a:ln w="12700">
            <a:prstDash val="dashDot"/>
          </a:ln>
        </p:spPr>
        <p:style>
          <a:lnRef idx="1">
            <a:schemeClr val="dk1"/>
          </a:lnRef>
          <a:fillRef idx="0">
            <a:schemeClr val="dk1"/>
          </a:fillRef>
          <a:effectRef idx="0">
            <a:schemeClr val="dk1"/>
          </a:effectRef>
          <a:fontRef idx="minor">
            <a:schemeClr val="tx1"/>
          </a:fontRef>
        </p:style>
      </p:cxnSp>
      <p:sp>
        <p:nvSpPr>
          <p:cNvPr id="38" name="文本框 37">
            <a:extLst>
              <a:ext uri="{FF2B5EF4-FFF2-40B4-BE49-F238E27FC236}">
                <a16:creationId xmlns:a16="http://schemas.microsoft.com/office/drawing/2014/main" id="{8CDFE8DE-0368-46B6-9944-20F4306BBB52}"/>
              </a:ext>
            </a:extLst>
          </p:cNvPr>
          <p:cNvSpPr txBox="1"/>
          <p:nvPr/>
        </p:nvSpPr>
        <p:spPr>
          <a:xfrm>
            <a:off x="628222" y="4738396"/>
            <a:ext cx="3103959" cy="129586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dirty="0">
                <a:solidFill>
                  <a:srgbClr val="333333"/>
                </a:solidFill>
                <a:latin typeface="Candara" panose="020E0502030303020204" pitchFamily="34" charset="0"/>
              </a:rPr>
              <a:t>Cloud inference</a:t>
            </a:r>
          </a:p>
          <a:p>
            <a:pPr marL="285750" indent="-285750">
              <a:lnSpc>
                <a:spcPct val="150000"/>
              </a:lnSpc>
              <a:buFont typeface="Arial" panose="020B0604020202020204" pitchFamily="34" charset="0"/>
              <a:buChar char="•"/>
            </a:pPr>
            <a:r>
              <a:rPr lang="en-US" altLang="zh-CN" dirty="0">
                <a:solidFill>
                  <a:srgbClr val="333333"/>
                </a:solidFill>
                <a:latin typeface="Candara" panose="020E0502030303020204" pitchFamily="34" charset="0"/>
              </a:rPr>
              <a:t>Perception/reasoning QAs</a:t>
            </a:r>
          </a:p>
          <a:p>
            <a:pPr marL="285750" indent="-285750">
              <a:lnSpc>
                <a:spcPct val="150000"/>
              </a:lnSpc>
              <a:buFont typeface="Arial" panose="020B0604020202020204" pitchFamily="34" charset="0"/>
              <a:buChar char="•"/>
            </a:pPr>
            <a:endParaRPr lang="en-US" altLang="zh-CN" i="0" dirty="0">
              <a:solidFill>
                <a:srgbClr val="333333"/>
              </a:solidFill>
              <a:effectLst/>
              <a:latin typeface="Candara" panose="020E0502030303020204" pitchFamily="34" charset="0"/>
            </a:endParaRPr>
          </a:p>
        </p:txBody>
      </p:sp>
      <p:sp>
        <p:nvSpPr>
          <p:cNvPr id="39" name="文本框 38">
            <a:extLst>
              <a:ext uri="{FF2B5EF4-FFF2-40B4-BE49-F238E27FC236}">
                <a16:creationId xmlns:a16="http://schemas.microsoft.com/office/drawing/2014/main" id="{F5431F38-BB1A-4A94-A45A-4816E522CC9B}"/>
              </a:ext>
            </a:extLst>
          </p:cNvPr>
          <p:cNvSpPr txBox="1"/>
          <p:nvPr/>
        </p:nvSpPr>
        <p:spPr>
          <a:xfrm>
            <a:off x="4761535" y="4738397"/>
            <a:ext cx="272520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dirty="0">
                <a:solidFill>
                  <a:srgbClr val="333333"/>
                </a:solidFill>
                <a:latin typeface="Candara" panose="020E0502030303020204" pitchFamily="34" charset="0"/>
              </a:rPr>
              <a:t>On-board inference</a:t>
            </a:r>
          </a:p>
          <a:p>
            <a:pPr marL="285750" indent="-285750">
              <a:lnSpc>
                <a:spcPct val="150000"/>
              </a:lnSpc>
              <a:buFont typeface="Arial" panose="020B0604020202020204" pitchFamily="34" charset="0"/>
              <a:buChar char="•"/>
            </a:pPr>
            <a:r>
              <a:rPr lang="en-US" altLang="zh-CN" i="0" dirty="0">
                <a:solidFill>
                  <a:srgbClr val="333333"/>
                </a:solidFill>
                <a:effectLst/>
                <a:latin typeface="Candara" panose="020E0502030303020204" pitchFamily="34" charset="0"/>
              </a:rPr>
              <a:t>Asynchronous</a:t>
            </a:r>
          </a:p>
        </p:txBody>
      </p:sp>
      <p:sp>
        <p:nvSpPr>
          <p:cNvPr id="40" name="文本框 39">
            <a:extLst>
              <a:ext uri="{FF2B5EF4-FFF2-40B4-BE49-F238E27FC236}">
                <a16:creationId xmlns:a16="http://schemas.microsoft.com/office/drawing/2014/main" id="{C7866097-7D28-4E9A-8AE8-925C518A23E1}"/>
              </a:ext>
            </a:extLst>
          </p:cNvPr>
          <p:cNvSpPr txBox="1"/>
          <p:nvPr/>
        </p:nvSpPr>
        <p:spPr>
          <a:xfrm>
            <a:off x="8719962" y="4738802"/>
            <a:ext cx="2725204"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dirty="0">
                <a:solidFill>
                  <a:srgbClr val="333333"/>
                </a:solidFill>
                <a:latin typeface="Candara" panose="020E0502030303020204" pitchFamily="34" charset="0"/>
              </a:rPr>
              <a:t>On-board inference</a:t>
            </a:r>
          </a:p>
          <a:p>
            <a:pPr marL="285750" indent="-285750">
              <a:lnSpc>
                <a:spcPct val="150000"/>
              </a:lnSpc>
              <a:buFont typeface="Arial" panose="020B0604020202020204" pitchFamily="34" charset="0"/>
              <a:buChar char="•"/>
            </a:pPr>
            <a:r>
              <a:rPr lang="en-US" altLang="zh-CN" i="0" dirty="0">
                <a:solidFill>
                  <a:srgbClr val="333333"/>
                </a:solidFill>
                <a:effectLst/>
                <a:latin typeface="Candara" panose="020E0502030303020204" pitchFamily="34" charset="0"/>
              </a:rPr>
              <a:t>Real-time</a:t>
            </a:r>
          </a:p>
        </p:txBody>
      </p:sp>
    </p:spTree>
    <p:extLst>
      <p:ext uri="{BB962C8B-B14F-4D97-AF65-F5344CB8AC3E}">
        <p14:creationId xmlns:p14="http://schemas.microsoft.com/office/powerpoint/2010/main" val="3562058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E0CEC36-5881-F64A-A70F-904DBA9886A9}"/>
              </a:ext>
            </a:extLst>
          </p:cNvPr>
          <p:cNvSpPr>
            <a:spLocks noGrp="1"/>
          </p:cNvSpPr>
          <p:nvPr>
            <p:ph type="subTitle" idx="1"/>
          </p:nvPr>
        </p:nvSpPr>
        <p:spPr>
          <a:xfrm>
            <a:off x="729175" y="456134"/>
            <a:ext cx="10740640" cy="993400"/>
          </a:xfrm>
        </p:spPr>
        <p:txBody>
          <a:bodyPr anchor="ctr">
            <a:normAutofit/>
          </a:bodyPr>
          <a:lstStyle/>
          <a:p>
            <a:r>
              <a:rPr lang="en-US" altLang="zh-CN" b="1" dirty="0">
                <a:latin typeface="Candara" panose="020E0502030303020204" pitchFamily="34" charset="0"/>
                <a:ea typeface="仓耳今楷03 W04" panose="02020400000000000000" pitchFamily="18" charset="-122"/>
              </a:rPr>
              <a:t>1. VLM as Scene Descriptor</a:t>
            </a:r>
          </a:p>
        </p:txBody>
      </p:sp>
      <p:sp>
        <p:nvSpPr>
          <p:cNvPr id="3" name="Content Placeholder 2">
            <a:extLst>
              <a:ext uri="{FF2B5EF4-FFF2-40B4-BE49-F238E27FC236}">
                <a16:creationId xmlns:a16="http://schemas.microsoft.com/office/drawing/2014/main" id="{55F986D5-D7D9-6446-9526-9389CD9831D8}"/>
              </a:ext>
            </a:extLst>
          </p:cNvPr>
          <p:cNvSpPr>
            <a:spLocks noGrp="1"/>
          </p:cNvSpPr>
          <p:nvPr>
            <p:ph idx="12"/>
          </p:nvPr>
        </p:nvSpPr>
        <p:spPr>
          <a:xfrm>
            <a:off x="737185" y="1512875"/>
            <a:ext cx="10733557" cy="1916125"/>
          </a:xfrm>
        </p:spPr>
        <p:txBody>
          <a:bodyPr/>
          <a:lstStyle/>
          <a:p>
            <a:pPr>
              <a:lnSpc>
                <a:spcPct val="150000"/>
              </a:lnSpc>
            </a:pPr>
            <a:r>
              <a:rPr lang="en-US" altLang="zh-CN" sz="2000" b="1" dirty="0">
                <a:latin typeface="Candara" panose="020E0502030303020204" pitchFamily="34" charset="0"/>
                <a:ea typeface="仓耳今楷03 W04" panose="02020400000000000000" pitchFamily="18" charset="-122"/>
              </a:rPr>
              <a:t>Adapting general-purpose VLMs into the driving domain</a:t>
            </a:r>
          </a:p>
        </p:txBody>
      </p:sp>
      <p:pic>
        <p:nvPicPr>
          <p:cNvPr id="12" name="图片 11">
            <a:extLst>
              <a:ext uri="{FF2B5EF4-FFF2-40B4-BE49-F238E27FC236}">
                <a16:creationId xmlns:a16="http://schemas.microsoft.com/office/drawing/2014/main" id="{BEAB014E-E0FA-4AA7-8C77-B595B784B0B7}"/>
              </a:ext>
            </a:extLst>
          </p:cNvPr>
          <p:cNvPicPr>
            <a:picLocks noChangeAspect="1"/>
          </p:cNvPicPr>
          <p:nvPr/>
        </p:nvPicPr>
        <p:blipFill>
          <a:blip r:embed="rId3"/>
          <a:stretch>
            <a:fillRect/>
          </a:stretch>
        </p:blipFill>
        <p:spPr>
          <a:xfrm>
            <a:off x="726021" y="2100302"/>
            <a:ext cx="5372360" cy="3182060"/>
          </a:xfrm>
          <a:prstGeom prst="rect">
            <a:avLst/>
          </a:prstGeom>
          <a:ln>
            <a:solidFill>
              <a:schemeClr val="bg1">
                <a:lumMod val="40000"/>
                <a:lumOff val="60000"/>
              </a:schemeClr>
            </a:solidFill>
          </a:ln>
        </p:spPr>
      </p:pic>
      <p:sp>
        <p:nvSpPr>
          <p:cNvPr id="15" name="文本框 14">
            <a:extLst>
              <a:ext uri="{FF2B5EF4-FFF2-40B4-BE49-F238E27FC236}">
                <a16:creationId xmlns:a16="http://schemas.microsoft.com/office/drawing/2014/main" id="{339CBCBE-DD56-4B2E-8C08-D3AF2EEFDA84}"/>
              </a:ext>
            </a:extLst>
          </p:cNvPr>
          <p:cNvSpPr txBox="1"/>
          <p:nvPr/>
        </p:nvSpPr>
        <p:spPr>
          <a:xfrm>
            <a:off x="1156225" y="0"/>
            <a:ext cx="11040538" cy="523220"/>
          </a:xfrm>
          <a:prstGeom prst="rect">
            <a:avLst/>
          </a:prstGeom>
          <a:noFill/>
        </p:spPr>
        <p:txBody>
          <a:bodyPr wrap="square">
            <a:spAutoFit/>
          </a:bodyPr>
          <a:lstStyle/>
          <a:p>
            <a:pPr algn="r"/>
            <a:r>
              <a:rPr lang="en-US" altLang="zh-CN" sz="1400" dirty="0">
                <a:latin typeface="Candara" panose="020E0502030303020204" pitchFamily="34" charset="0"/>
              </a:rPr>
              <a:t>Automated Evaluation of Large Vision-Language Models on Self-driving Corner Cases. Chen et al., </a:t>
            </a:r>
            <a:r>
              <a:rPr lang="en-US" altLang="zh-CN" sz="1400" dirty="0" err="1">
                <a:latin typeface="Candara" panose="020E0502030303020204" pitchFamily="34" charset="0"/>
              </a:rPr>
              <a:t>arXiv</a:t>
            </a:r>
            <a:r>
              <a:rPr lang="en-US" altLang="zh-CN" sz="1400" dirty="0">
                <a:latin typeface="Candara" panose="020E0502030303020204" pitchFamily="34" charset="0"/>
              </a:rPr>
              <a:t> 2024.</a:t>
            </a:r>
          </a:p>
          <a:p>
            <a:pPr algn="r"/>
            <a:r>
              <a:rPr lang="en-US" altLang="zh-CN" sz="1400" dirty="0" err="1">
                <a:latin typeface="Candara" panose="020E0502030303020204" pitchFamily="34" charset="0"/>
              </a:rPr>
              <a:t>OmniDrive</a:t>
            </a:r>
            <a:r>
              <a:rPr lang="en-US" altLang="zh-CN" sz="1400" dirty="0">
                <a:latin typeface="Candara" panose="020E0502030303020204" pitchFamily="34" charset="0"/>
              </a:rPr>
              <a:t>: A Holistic LLM-Agent Framework for Autonomous Driving with 3D Perception, Reasoning and Planning. Wang et al., </a:t>
            </a:r>
            <a:r>
              <a:rPr lang="en-US" altLang="zh-CN" sz="1400" dirty="0" err="1">
                <a:latin typeface="Candara" panose="020E0502030303020204" pitchFamily="34" charset="0"/>
              </a:rPr>
              <a:t>arXiv</a:t>
            </a:r>
            <a:r>
              <a:rPr lang="en-US" altLang="zh-CN" sz="1400" dirty="0">
                <a:latin typeface="Candara" panose="020E0502030303020204" pitchFamily="34" charset="0"/>
              </a:rPr>
              <a:t> 2024.</a:t>
            </a:r>
            <a:endParaRPr lang="zh-CN" altLang="en-US" sz="1400" dirty="0">
              <a:latin typeface="Candara" panose="020E0502030303020204" pitchFamily="34" charset="0"/>
            </a:endParaRPr>
          </a:p>
        </p:txBody>
      </p:sp>
      <p:sp>
        <p:nvSpPr>
          <p:cNvPr id="18" name="文本框 17">
            <a:extLst>
              <a:ext uri="{FF2B5EF4-FFF2-40B4-BE49-F238E27FC236}">
                <a16:creationId xmlns:a16="http://schemas.microsoft.com/office/drawing/2014/main" id="{2ABA841F-D346-41A5-8025-6E0876797B65}"/>
              </a:ext>
            </a:extLst>
          </p:cNvPr>
          <p:cNvSpPr txBox="1"/>
          <p:nvPr/>
        </p:nvSpPr>
        <p:spPr>
          <a:xfrm>
            <a:off x="737185" y="5400716"/>
            <a:ext cx="5092311" cy="646331"/>
          </a:xfrm>
          <a:prstGeom prst="rect">
            <a:avLst/>
          </a:prstGeom>
          <a:noFill/>
        </p:spPr>
        <p:txBody>
          <a:bodyPr wrap="square">
            <a:spAutoFit/>
          </a:bodyPr>
          <a:lstStyle/>
          <a:p>
            <a:r>
              <a:rPr lang="en-US" altLang="zh-CN" dirty="0">
                <a:latin typeface="Candara" panose="020E0502030303020204" pitchFamily="34" charset="0"/>
              </a:rPr>
              <a:t>VLM </a:t>
            </a:r>
            <a:r>
              <a:rPr lang="en-US" altLang="zh-CN" dirty="0">
                <a:solidFill>
                  <a:schemeClr val="tx1">
                    <a:lumMod val="50000"/>
                    <a:lumOff val="50000"/>
                  </a:schemeClr>
                </a:solidFill>
                <a:latin typeface="Candara" panose="020E0502030303020204" pitchFamily="34" charset="0"/>
              </a:rPr>
              <a:t>(LLaVA-Llama-3-8B)</a:t>
            </a:r>
            <a:r>
              <a:rPr lang="en-US" altLang="zh-CN" dirty="0">
                <a:latin typeface="Candara" panose="020E0502030303020204" pitchFamily="34" charset="0"/>
              </a:rPr>
              <a:t> fine-tuned on the CODA-LM dataset gets better perception results.</a:t>
            </a:r>
            <a:endParaRPr lang="zh-CN" altLang="en-US" dirty="0">
              <a:latin typeface="Candara" panose="020E0502030303020204" pitchFamily="34" charset="0"/>
            </a:endParaRPr>
          </a:p>
        </p:txBody>
      </p:sp>
      <p:sp>
        <p:nvSpPr>
          <p:cNvPr id="19" name="文本框 18">
            <a:extLst>
              <a:ext uri="{FF2B5EF4-FFF2-40B4-BE49-F238E27FC236}">
                <a16:creationId xmlns:a16="http://schemas.microsoft.com/office/drawing/2014/main" id="{6F8ECAC2-DDBE-48C7-A36E-ADBB6E23ED8F}"/>
              </a:ext>
            </a:extLst>
          </p:cNvPr>
          <p:cNvSpPr txBox="1"/>
          <p:nvPr/>
        </p:nvSpPr>
        <p:spPr>
          <a:xfrm>
            <a:off x="6660781" y="5400716"/>
            <a:ext cx="4153427" cy="923330"/>
          </a:xfrm>
          <a:prstGeom prst="rect">
            <a:avLst/>
          </a:prstGeom>
          <a:noFill/>
        </p:spPr>
        <p:txBody>
          <a:bodyPr wrap="square">
            <a:spAutoFit/>
          </a:bodyPr>
          <a:lstStyle/>
          <a:p>
            <a:r>
              <a:rPr lang="en-US" altLang="zh-CN" dirty="0" err="1">
                <a:latin typeface="Candara" panose="020E0502030303020204" pitchFamily="34" charset="0"/>
              </a:rPr>
              <a:t>OmniDrive</a:t>
            </a:r>
            <a:r>
              <a:rPr lang="en-US" altLang="zh-CN" dirty="0">
                <a:latin typeface="Candara" panose="020E0502030303020204" pitchFamily="34" charset="0"/>
              </a:rPr>
              <a:t> takes </a:t>
            </a:r>
            <a:r>
              <a:rPr lang="en-US" altLang="zh-CN" sz="1800" dirty="0">
                <a:solidFill>
                  <a:srgbClr val="333333"/>
                </a:solidFill>
                <a:latin typeface="Candara" panose="020E0502030303020204" pitchFamily="34" charset="0"/>
              </a:rPr>
              <a:t>multi-view images and 3D point clouds as inputs, accomplishing perception and reasoning QAs.</a:t>
            </a:r>
            <a:endParaRPr lang="zh-CN" altLang="en-US" dirty="0">
              <a:latin typeface="Candara" panose="020E0502030303020204" pitchFamily="34" charset="0"/>
            </a:endParaRPr>
          </a:p>
        </p:txBody>
      </p:sp>
      <p:pic>
        <p:nvPicPr>
          <p:cNvPr id="21" name="图片 20">
            <a:extLst>
              <a:ext uri="{FF2B5EF4-FFF2-40B4-BE49-F238E27FC236}">
                <a16:creationId xmlns:a16="http://schemas.microsoft.com/office/drawing/2014/main" id="{0C186549-EB06-4E73-835C-415A8F692E5E}"/>
              </a:ext>
            </a:extLst>
          </p:cNvPr>
          <p:cNvPicPr>
            <a:picLocks noChangeAspect="1"/>
          </p:cNvPicPr>
          <p:nvPr/>
        </p:nvPicPr>
        <p:blipFill>
          <a:blip r:embed="rId4"/>
          <a:stretch>
            <a:fillRect/>
          </a:stretch>
        </p:blipFill>
        <p:spPr>
          <a:xfrm>
            <a:off x="6660781" y="2100302"/>
            <a:ext cx="4153427" cy="3182060"/>
          </a:xfrm>
          <a:prstGeom prst="rect">
            <a:avLst/>
          </a:prstGeom>
          <a:ln>
            <a:solidFill>
              <a:schemeClr val="bg1">
                <a:lumMod val="40000"/>
                <a:lumOff val="60000"/>
              </a:schemeClr>
            </a:solidFill>
          </a:ln>
        </p:spPr>
      </p:pic>
    </p:spTree>
    <p:extLst>
      <p:ext uri="{BB962C8B-B14F-4D97-AF65-F5344CB8AC3E}">
        <p14:creationId xmlns:p14="http://schemas.microsoft.com/office/powerpoint/2010/main" val="2624932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FA47D14D-22B8-4B6C-84E6-63CA5D83A753}"/>
              </a:ext>
            </a:extLst>
          </p:cNvPr>
          <p:cNvSpPr/>
          <p:nvPr/>
        </p:nvSpPr>
        <p:spPr>
          <a:xfrm>
            <a:off x="914400" y="2539160"/>
            <a:ext cx="8743478" cy="2126864"/>
          </a:xfrm>
          <a:prstGeom prst="roundRect">
            <a:avLst>
              <a:gd name="adj" fmla="val 8850"/>
            </a:avLst>
          </a:prstGeom>
          <a:noFill/>
          <a:ln>
            <a:prstDash val="sysDot"/>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Subtitle 1">
            <a:extLst>
              <a:ext uri="{FF2B5EF4-FFF2-40B4-BE49-F238E27FC236}">
                <a16:creationId xmlns:a16="http://schemas.microsoft.com/office/drawing/2014/main" id="{CE0CEC36-5881-F64A-A70F-904DBA9886A9}"/>
              </a:ext>
            </a:extLst>
          </p:cNvPr>
          <p:cNvSpPr>
            <a:spLocks noGrp="1"/>
          </p:cNvSpPr>
          <p:nvPr>
            <p:ph type="subTitle" idx="1"/>
          </p:nvPr>
        </p:nvSpPr>
        <p:spPr>
          <a:xfrm>
            <a:off x="729175" y="456134"/>
            <a:ext cx="10740640" cy="993400"/>
          </a:xfrm>
        </p:spPr>
        <p:txBody>
          <a:bodyPr anchor="ctr">
            <a:normAutofit/>
          </a:bodyPr>
          <a:lstStyle/>
          <a:p>
            <a:r>
              <a:rPr lang="en-US" altLang="zh-CN" b="1" dirty="0">
                <a:latin typeface="Candara" panose="020E0502030303020204" pitchFamily="34" charset="0"/>
                <a:ea typeface="仓耳今楷03 W04" panose="02020400000000000000" pitchFamily="18" charset="-122"/>
              </a:rPr>
              <a:t>1. VLM as Scene Descriptor:</a:t>
            </a:r>
            <a:r>
              <a:rPr lang="zh-CN" altLang="en-US" b="1" dirty="0">
                <a:latin typeface="Candara" panose="020E0502030303020204" pitchFamily="34" charset="0"/>
                <a:ea typeface="仓耳今楷03 W04" panose="02020400000000000000" pitchFamily="18" charset="-122"/>
              </a:rPr>
              <a:t> </a:t>
            </a:r>
            <a:r>
              <a:rPr lang="en-US" altLang="zh-CN" b="1" dirty="0">
                <a:latin typeface="Candara" panose="020E0502030303020204" pitchFamily="34" charset="0"/>
                <a:ea typeface="仓耳今楷03 W04" panose="02020400000000000000" pitchFamily="18" charset="-122"/>
              </a:rPr>
              <a:t>Challenges</a:t>
            </a:r>
          </a:p>
        </p:txBody>
      </p:sp>
      <p:sp>
        <p:nvSpPr>
          <p:cNvPr id="3" name="Content Placeholder 2">
            <a:extLst>
              <a:ext uri="{FF2B5EF4-FFF2-40B4-BE49-F238E27FC236}">
                <a16:creationId xmlns:a16="http://schemas.microsoft.com/office/drawing/2014/main" id="{55F986D5-D7D9-6446-9526-9389CD9831D8}"/>
              </a:ext>
            </a:extLst>
          </p:cNvPr>
          <p:cNvSpPr>
            <a:spLocks noGrp="1"/>
          </p:cNvSpPr>
          <p:nvPr>
            <p:ph idx="12"/>
          </p:nvPr>
        </p:nvSpPr>
        <p:spPr>
          <a:xfrm>
            <a:off x="737185" y="1512875"/>
            <a:ext cx="10733557" cy="4630986"/>
          </a:xfrm>
        </p:spPr>
        <p:txBody>
          <a:bodyPr/>
          <a:lstStyle/>
          <a:p>
            <a:pPr>
              <a:lnSpc>
                <a:spcPct val="150000"/>
              </a:lnSpc>
            </a:pPr>
            <a:r>
              <a:rPr lang="en-US" altLang="zh-CN" sz="2000" b="1" i="0" dirty="0">
                <a:solidFill>
                  <a:srgbClr val="333333"/>
                </a:solidFill>
                <a:effectLst/>
                <a:latin typeface="Candara" panose="020E0502030303020204" pitchFamily="34" charset="0"/>
              </a:rPr>
              <a:t>VLM inputs get more complex, raises more challenges on alignment.</a:t>
            </a:r>
          </a:p>
          <a:p>
            <a:pPr lvl="1">
              <a:lnSpc>
                <a:spcPct val="150000"/>
              </a:lnSpc>
              <a:buFont typeface="Wingdings" panose="05000000000000000000" pitchFamily="2" charset="2"/>
              <a:buChar char="Ø"/>
            </a:pPr>
            <a:r>
              <a:rPr lang="en-US" altLang="zh-CN" sz="1800" dirty="0">
                <a:solidFill>
                  <a:srgbClr val="333333"/>
                </a:solidFill>
                <a:latin typeface="Candara" panose="020E0502030303020204" pitchFamily="34" charset="0"/>
              </a:rPr>
              <a:t> front-view single image -&gt; multi-view images/videos -&gt; </a:t>
            </a:r>
            <a:r>
              <a:rPr lang="en-US" altLang="zh-CN" sz="1800" b="1" dirty="0">
                <a:solidFill>
                  <a:srgbClr val="333333"/>
                </a:solidFill>
                <a:latin typeface="Candara" panose="020E0502030303020204" pitchFamily="34" charset="0"/>
              </a:rPr>
              <a:t>multi-sensor inputs </a:t>
            </a:r>
            <a:r>
              <a:rPr lang="en-US" altLang="zh-CN" sz="1800" dirty="0">
                <a:solidFill>
                  <a:srgbClr val="333333"/>
                </a:solidFill>
                <a:latin typeface="Candara" panose="020E0502030303020204" pitchFamily="34" charset="0"/>
              </a:rPr>
              <a:t>-&gt; …</a:t>
            </a:r>
          </a:p>
          <a:p>
            <a:pPr>
              <a:lnSpc>
                <a:spcPct val="150000"/>
              </a:lnSpc>
            </a:pPr>
            <a:endParaRPr lang="en-US" altLang="zh-CN" sz="2000" b="1" i="0" dirty="0">
              <a:solidFill>
                <a:srgbClr val="333333"/>
              </a:solidFill>
              <a:effectLst/>
              <a:latin typeface="Candara" panose="020E0502030303020204" pitchFamily="34" charset="0"/>
            </a:endParaRPr>
          </a:p>
          <a:p>
            <a:pPr>
              <a:lnSpc>
                <a:spcPct val="150000"/>
              </a:lnSpc>
            </a:pPr>
            <a:endParaRPr lang="en-US" altLang="zh-CN" sz="2000" b="1" dirty="0">
              <a:solidFill>
                <a:srgbClr val="333333"/>
              </a:solidFill>
              <a:latin typeface="Candara" panose="020E0502030303020204" pitchFamily="34" charset="0"/>
            </a:endParaRPr>
          </a:p>
          <a:p>
            <a:pPr>
              <a:lnSpc>
                <a:spcPct val="150000"/>
              </a:lnSpc>
            </a:pPr>
            <a:endParaRPr lang="en-US" altLang="zh-CN" sz="2000" b="1" i="0" dirty="0">
              <a:solidFill>
                <a:srgbClr val="333333"/>
              </a:solidFill>
              <a:effectLst/>
              <a:latin typeface="Candara" panose="020E0502030303020204" pitchFamily="34" charset="0"/>
            </a:endParaRPr>
          </a:p>
          <a:p>
            <a:pPr>
              <a:lnSpc>
                <a:spcPct val="150000"/>
              </a:lnSpc>
            </a:pPr>
            <a:endParaRPr lang="en-US" altLang="zh-CN" sz="2000" b="1" i="0" dirty="0">
              <a:solidFill>
                <a:srgbClr val="333333"/>
              </a:solidFill>
              <a:effectLst/>
              <a:latin typeface="Candara" panose="020E0502030303020204" pitchFamily="34" charset="0"/>
            </a:endParaRPr>
          </a:p>
          <a:p>
            <a:pPr>
              <a:lnSpc>
                <a:spcPct val="150000"/>
              </a:lnSpc>
              <a:spcBef>
                <a:spcPts val="600"/>
              </a:spcBef>
            </a:pPr>
            <a:r>
              <a:rPr lang="en-US" altLang="zh-CN" sz="2000" b="1" i="0" dirty="0">
                <a:solidFill>
                  <a:srgbClr val="333333"/>
                </a:solidFill>
                <a:effectLst/>
                <a:latin typeface="Candara" panose="020E0502030303020204" pitchFamily="34" charset="0"/>
              </a:rPr>
              <a:t>How to empower</a:t>
            </a:r>
            <a:r>
              <a:rPr lang="en-US" altLang="zh-CN" sz="2000" b="1" dirty="0">
                <a:solidFill>
                  <a:srgbClr val="333333"/>
                </a:solidFill>
                <a:latin typeface="Candara" panose="020E0502030303020204" pitchFamily="34" charset="0"/>
              </a:rPr>
              <a:t> the autonomous vehicles ?  </a:t>
            </a:r>
          </a:p>
          <a:p>
            <a:pPr lvl="1">
              <a:lnSpc>
                <a:spcPct val="150000"/>
              </a:lnSpc>
              <a:buFont typeface="Wingdings" panose="05000000000000000000" pitchFamily="2" charset="2"/>
              <a:buChar char="Ø"/>
            </a:pPr>
            <a:r>
              <a:rPr lang="en-US" altLang="zh-CN" sz="1800" dirty="0">
                <a:solidFill>
                  <a:srgbClr val="333333"/>
                </a:solidFill>
                <a:latin typeface="Candara" panose="020E0502030303020204" pitchFamily="34" charset="0"/>
              </a:rPr>
              <a:t> requiring a larger VLM and lots of input &amp; output tokens, thus usually runs on the cloud</a:t>
            </a:r>
          </a:p>
          <a:p>
            <a:pPr lvl="1">
              <a:lnSpc>
                <a:spcPct val="150000"/>
              </a:lnSpc>
              <a:buFont typeface="Wingdings" panose="05000000000000000000" pitchFamily="2" charset="2"/>
              <a:buChar char="Ø"/>
            </a:pPr>
            <a:r>
              <a:rPr lang="en-US" altLang="zh-CN" sz="1800" dirty="0">
                <a:solidFill>
                  <a:srgbClr val="333333"/>
                </a:solidFill>
                <a:latin typeface="Candara" panose="020E0502030303020204" pitchFamily="34" charset="0"/>
              </a:rPr>
              <a:t> usually back to the traditional </a:t>
            </a:r>
            <a:r>
              <a:rPr lang="en-US" altLang="zh-CN" sz="1800" dirty="0">
                <a:latin typeface="Candara" panose="020E0502030303020204" pitchFamily="34" charset="0"/>
                <a:ea typeface="仓耳今楷03 W04" panose="02020400000000000000" pitchFamily="18" charset="-122"/>
              </a:rPr>
              <a:t>paradigm</a:t>
            </a:r>
            <a:r>
              <a:rPr lang="en-US" altLang="zh-CN" sz="1800" dirty="0">
                <a:solidFill>
                  <a:srgbClr val="333333"/>
                </a:solidFill>
                <a:latin typeface="Candara" panose="020E0502030303020204" pitchFamily="34" charset="0"/>
              </a:rPr>
              <a:t>: </a:t>
            </a:r>
            <a:r>
              <a:rPr lang="en-US" altLang="zh-CN" sz="1800" dirty="0">
                <a:latin typeface="Candara" panose="020E0502030303020204" pitchFamily="34" charset="0"/>
                <a:ea typeface="仓耳今楷03 W04" panose="02020400000000000000" pitchFamily="18" charset="-122"/>
              </a:rPr>
              <a:t>collect -&gt; annotate </a:t>
            </a:r>
            <a:r>
              <a:rPr lang="en-US" altLang="zh-CN" sz="1800" b="1" dirty="0">
                <a:latin typeface="Candara" panose="020E0502030303020204" pitchFamily="34" charset="0"/>
                <a:ea typeface="仓耳今楷03 W04" panose="02020400000000000000" pitchFamily="18" charset="-122"/>
              </a:rPr>
              <a:t>with </a:t>
            </a:r>
            <a:r>
              <a:rPr lang="en-US" altLang="zh-CN" sz="1800" b="1" dirty="0" err="1">
                <a:latin typeface="Candara" panose="020E0502030303020204" pitchFamily="34" charset="0"/>
                <a:ea typeface="仓耳今楷03 W04" panose="02020400000000000000" pitchFamily="18" charset="-122"/>
              </a:rPr>
              <a:t>vlm</a:t>
            </a:r>
            <a:r>
              <a:rPr lang="en-US" altLang="zh-CN" sz="1800" dirty="0">
                <a:latin typeface="Candara" panose="020E0502030303020204" pitchFamily="34" charset="0"/>
                <a:ea typeface="仓耳今楷03 W04" panose="02020400000000000000" pitchFamily="18" charset="-122"/>
              </a:rPr>
              <a:t> -&gt; re-train</a:t>
            </a:r>
          </a:p>
        </p:txBody>
      </p:sp>
      <p:sp>
        <p:nvSpPr>
          <p:cNvPr id="9" name="文本框 8">
            <a:extLst>
              <a:ext uri="{FF2B5EF4-FFF2-40B4-BE49-F238E27FC236}">
                <a16:creationId xmlns:a16="http://schemas.microsoft.com/office/drawing/2014/main" id="{06F51F0F-651E-4FD1-BF80-879850FA9F68}"/>
              </a:ext>
            </a:extLst>
          </p:cNvPr>
          <p:cNvSpPr txBox="1"/>
          <p:nvPr/>
        </p:nvSpPr>
        <p:spPr>
          <a:xfrm>
            <a:off x="1001305" y="2461944"/>
            <a:ext cx="8743478" cy="2126864"/>
          </a:xfrm>
          <a:prstGeom prst="rect">
            <a:avLst/>
          </a:prstGeom>
          <a:noFill/>
        </p:spPr>
        <p:txBody>
          <a:bodyPr wrap="square">
            <a:spAutoFit/>
          </a:bodyPr>
          <a:lstStyle/>
          <a:p>
            <a:pPr>
              <a:lnSpc>
                <a:spcPct val="150000"/>
              </a:lnSpc>
            </a:pPr>
            <a:r>
              <a:rPr lang="en-US" altLang="zh-CN" b="1" dirty="0">
                <a:solidFill>
                  <a:srgbClr val="333333"/>
                </a:solidFill>
                <a:latin typeface="Candara" panose="020E0502030303020204" pitchFamily="34" charset="0"/>
              </a:rPr>
              <a:t>Challenges:</a:t>
            </a:r>
          </a:p>
          <a:p>
            <a:pPr marL="342900" indent="-342900">
              <a:lnSpc>
                <a:spcPct val="150000"/>
              </a:lnSpc>
              <a:buAutoNum type="arabicParenR"/>
            </a:pPr>
            <a:r>
              <a:rPr lang="en-US" altLang="zh-CN" sz="1800" b="1" dirty="0">
                <a:solidFill>
                  <a:srgbClr val="333333"/>
                </a:solidFill>
                <a:latin typeface="Candara" panose="020E0502030303020204" pitchFamily="34" charset="0"/>
              </a:rPr>
              <a:t>high-</a:t>
            </a:r>
            <a:r>
              <a:rPr lang="en-US" altLang="zh-CN" sz="1800" b="1" dirty="0" err="1">
                <a:solidFill>
                  <a:srgbClr val="333333"/>
                </a:solidFill>
                <a:latin typeface="Candara" panose="020E0502030303020204" pitchFamily="34" charset="0"/>
              </a:rPr>
              <a:t>resolutional</a:t>
            </a:r>
            <a:r>
              <a:rPr lang="en-US" altLang="zh-CN" sz="1800" b="1" dirty="0">
                <a:solidFill>
                  <a:srgbClr val="333333"/>
                </a:solidFill>
                <a:latin typeface="Candara" panose="020E0502030303020204" pitchFamily="34" charset="0"/>
              </a:rPr>
              <a:t> perception</a:t>
            </a:r>
            <a:r>
              <a:rPr lang="en-US" altLang="zh-CN" sz="1800" dirty="0">
                <a:solidFill>
                  <a:srgbClr val="333333"/>
                </a:solidFill>
                <a:latin typeface="Candara" panose="020E0502030303020204" pitchFamily="34" charset="0"/>
              </a:rPr>
              <a:t>: traffic lights, traffic signs, small obstacles, etc</a:t>
            </a:r>
            <a:r>
              <a:rPr lang="en-US" altLang="zh-CN" dirty="0">
                <a:solidFill>
                  <a:srgbClr val="333333"/>
                </a:solidFill>
                <a:latin typeface="Candara" panose="020E0502030303020204" pitchFamily="34" charset="0"/>
              </a:rPr>
              <a:t>.</a:t>
            </a:r>
            <a:r>
              <a:rPr lang="en-US" altLang="zh-CN" sz="1800" dirty="0">
                <a:solidFill>
                  <a:srgbClr val="333333"/>
                </a:solidFill>
                <a:latin typeface="Candara" panose="020E0502030303020204" pitchFamily="34" charset="0"/>
              </a:rPr>
              <a:t> </a:t>
            </a:r>
          </a:p>
          <a:p>
            <a:pPr marL="342900" indent="-342900">
              <a:lnSpc>
                <a:spcPct val="150000"/>
              </a:lnSpc>
              <a:buAutoNum type="arabicParenR"/>
            </a:pPr>
            <a:r>
              <a:rPr lang="en-US" altLang="zh-CN" sz="1800" b="1" dirty="0">
                <a:solidFill>
                  <a:srgbClr val="333333"/>
                </a:solidFill>
                <a:latin typeface="Candara" panose="020E0502030303020204" pitchFamily="34" charset="0"/>
              </a:rPr>
              <a:t>long-term memory</a:t>
            </a:r>
            <a:r>
              <a:rPr lang="en-US" altLang="zh-CN" dirty="0">
                <a:solidFill>
                  <a:srgbClr val="333333"/>
                </a:solidFill>
                <a:latin typeface="Candara" panose="020E0502030303020204" pitchFamily="34" charset="0"/>
              </a:rPr>
              <a:t>: modeling long-term driving videos.</a:t>
            </a:r>
            <a:endParaRPr lang="en-US" altLang="zh-CN" sz="1800" dirty="0">
              <a:solidFill>
                <a:srgbClr val="333333"/>
              </a:solidFill>
              <a:latin typeface="Candara" panose="020E0502030303020204" pitchFamily="34" charset="0"/>
            </a:endParaRPr>
          </a:p>
          <a:p>
            <a:pPr marL="342900" indent="-342900">
              <a:lnSpc>
                <a:spcPct val="150000"/>
              </a:lnSpc>
              <a:buAutoNum type="arabicParenR"/>
            </a:pPr>
            <a:r>
              <a:rPr lang="en-US" altLang="zh-CN" b="1" dirty="0">
                <a:solidFill>
                  <a:srgbClr val="333333"/>
                </a:solidFill>
                <a:latin typeface="Candara" panose="020E0502030303020204" pitchFamily="34" charset="0"/>
              </a:rPr>
              <a:t>multi-sensor alignment</a:t>
            </a:r>
            <a:r>
              <a:rPr lang="en-US" altLang="zh-CN" dirty="0">
                <a:solidFill>
                  <a:srgbClr val="333333"/>
                </a:solidFill>
                <a:latin typeface="Candara" panose="020E0502030303020204" pitchFamily="34" charset="0"/>
              </a:rPr>
              <a:t>: effectively tokenizing multi-modal inputs.</a:t>
            </a:r>
          </a:p>
          <a:p>
            <a:pPr marL="342900" indent="-342900">
              <a:lnSpc>
                <a:spcPct val="150000"/>
              </a:lnSpc>
              <a:buAutoNum type="arabicParenR"/>
            </a:pPr>
            <a:r>
              <a:rPr lang="en-US" altLang="zh-CN" sz="1800" b="1" dirty="0">
                <a:solidFill>
                  <a:srgbClr val="333333"/>
                </a:solidFill>
                <a:latin typeface="Candara" panose="020E0502030303020204" pitchFamily="34" charset="0"/>
              </a:rPr>
              <a:t>lack of aligned text label</a:t>
            </a:r>
            <a:r>
              <a:rPr lang="en-US" altLang="zh-CN" sz="1800" dirty="0">
                <a:solidFill>
                  <a:srgbClr val="333333"/>
                </a:solidFill>
                <a:latin typeface="Candara" panose="020E0502030303020204" pitchFamily="34" charset="0"/>
              </a:rPr>
              <a:t>: language-labeled data in driving scenarios.</a:t>
            </a:r>
          </a:p>
        </p:txBody>
      </p:sp>
    </p:spTree>
    <p:extLst>
      <p:ext uri="{BB962C8B-B14F-4D97-AF65-F5344CB8AC3E}">
        <p14:creationId xmlns:p14="http://schemas.microsoft.com/office/powerpoint/2010/main" val="3404818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E0CEC36-5881-F64A-A70F-904DBA9886A9}"/>
              </a:ext>
            </a:extLst>
          </p:cNvPr>
          <p:cNvSpPr>
            <a:spLocks noGrp="1"/>
          </p:cNvSpPr>
          <p:nvPr>
            <p:ph type="subTitle" idx="1"/>
          </p:nvPr>
        </p:nvSpPr>
        <p:spPr>
          <a:xfrm>
            <a:off x="729175" y="456134"/>
            <a:ext cx="10740640" cy="993400"/>
          </a:xfrm>
        </p:spPr>
        <p:txBody>
          <a:bodyPr anchor="ctr">
            <a:normAutofit/>
          </a:bodyPr>
          <a:lstStyle/>
          <a:p>
            <a:r>
              <a:rPr lang="en-US" altLang="zh-CN" b="1" dirty="0">
                <a:latin typeface="Candara" panose="020E0502030303020204" pitchFamily="34" charset="0"/>
                <a:ea typeface="仓耳今楷03 W04" panose="02020400000000000000" pitchFamily="18" charset="-122"/>
              </a:rPr>
              <a:t>2. VLM co-work with Planner</a:t>
            </a:r>
          </a:p>
        </p:txBody>
      </p:sp>
      <p:sp>
        <p:nvSpPr>
          <p:cNvPr id="3" name="Content Placeholder 2">
            <a:extLst>
              <a:ext uri="{FF2B5EF4-FFF2-40B4-BE49-F238E27FC236}">
                <a16:creationId xmlns:a16="http://schemas.microsoft.com/office/drawing/2014/main" id="{55F986D5-D7D9-6446-9526-9389CD9831D8}"/>
              </a:ext>
            </a:extLst>
          </p:cNvPr>
          <p:cNvSpPr>
            <a:spLocks noGrp="1"/>
          </p:cNvSpPr>
          <p:nvPr>
            <p:ph idx="12"/>
          </p:nvPr>
        </p:nvSpPr>
        <p:spPr>
          <a:xfrm>
            <a:off x="737185" y="1512875"/>
            <a:ext cx="10733557" cy="1916125"/>
          </a:xfrm>
        </p:spPr>
        <p:txBody>
          <a:bodyPr/>
          <a:lstStyle/>
          <a:p>
            <a:pPr>
              <a:lnSpc>
                <a:spcPct val="150000"/>
              </a:lnSpc>
            </a:pPr>
            <a:r>
              <a:rPr lang="en-US" altLang="zh-CN" sz="2000" b="1" dirty="0">
                <a:latin typeface="Candara" panose="020E0502030303020204" pitchFamily="34" charset="0"/>
                <a:ea typeface="仓耳今楷03 W04" panose="02020400000000000000" pitchFamily="18" charset="-122"/>
              </a:rPr>
              <a:t>Decoupling the inference frequencies of VLM (slow) and planner (fast)</a:t>
            </a:r>
          </a:p>
          <a:p>
            <a:pPr>
              <a:lnSpc>
                <a:spcPct val="150000"/>
              </a:lnSpc>
            </a:pPr>
            <a:r>
              <a:rPr lang="en-US" altLang="zh-CN" sz="2000" b="1" dirty="0">
                <a:latin typeface="Candara" panose="020E0502030303020204" pitchFamily="34" charset="0"/>
                <a:ea typeface="仓耳今楷03 W04" panose="02020400000000000000" pitchFamily="18" charset="-122"/>
              </a:rPr>
              <a:t>LLM and the real-time planner</a:t>
            </a:r>
          </a:p>
        </p:txBody>
      </p:sp>
      <p:sp>
        <p:nvSpPr>
          <p:cNvPr id="15" name="文本框 14">
            <a:extLst>
              <a:ext uri="{FF2B5EF4-FFF2-40B4-BE49-F238E27FC236}">
                <a16:creationId xmlns:a16="http://schemas.microsoft.com/office/drawing/2014/main" id="{339CBCBE-DD56-4B2E-8C08-D3AF2EEFDA84}"/>
              </a:ext>
            </a:extLst>
          </p:cNvPr>
          <p:cNvSpPr txBox="1"/>
          <p:nvPr/>
        </p:nvSpPr>
        <p:spPr>
          <a:xfrm>
            <a:off x="3415775" y="0"/>
            <a:ext cx="8780988" cy="523220"/>
          </a:xfrm>
          <a:prstGeom prst="rect">
            <a:avLst/>
          </a:prstGeom>
          <a:noFill/>
        </p:spPr>
        <p:txBody>
          <a:bodyPr wrap="square">
            <a:spAutoFit/>
          </a:bodyPr>
          <a:lstStyle/>
          <a:p>
            <a:pPr algn="r"/>
            <a:r>
              <a:rPr lang="en-US" altLang="zh-CN" sz="1400" dirty="0" err="1">
                <a:latin typeface="Candara" panose="020E0502030303020204" pitchFamily="34" charset="0"/>
              </a:rPr>
              <a:t>DriveVLM</a:t>
            </a:r>
            <a:r>
              <a:rPr lang="en-US" altLang="zh-CN" sz="1400" dirty="0">
                <a:latin typeface="Candara" panose="020E0502030303020204" pitchFamily="34" charset="0"/>
              </a:rPr>
              <a:t>: The Convergence of Autonomous Driving and Large Vision-Language Models. Tian et al., </a:t>
            </a:r>
            <a:r>
              <a:rPr lang="en-US" altLang="zh-CN" sz="1400" dirty="0" err="1">
                <a:latin typeface="Candara" panose="020E0502030303020204" pitchFamily="34" charset="0"/>
              </a:rPr>
              <a:t>CoRL</a:t>
            </a:r>
            <a:r>
              <a:rPr lang="en-US" altLang="zh-CN" sz="1400" dirty="0">
                <a:latin typeface="Candara" panose="020E0502030303020204" pitchFamily="34" charset="0"/>
              </a:rPr>
              <a:t> 2024.</a:t>
            </a:r>
          </a:p>
          <a:p>
            <a:pPr algn="r"/>
            <a:r>
              <a:rPr lang="en-US" altLang="zh-CN" sz="1400" dirty="0">
                <a:latin typeface="Candara" panose="020E0502030303020204" pitchFamily="34" charset="0"/>
              </a:rPr>
              <a:t>Asynchronous Large Language Model Enhanced Planner for Autonomous Driving. Chen et al., ECCV 2024.</a:t>
            </a:r>
          </a:p>
        </p:txBody>
      </p:sp>
      <p:pic>
        <p:nvPicPr>
          <p:cNvPr id="7" name="图片 6">
            <a:extLst>
              <a:ext uri="{FF2B5EF4-FFF2-40B4-BE49-F238E27FC236}">
                <a16:creationId xmlns:a16="http://schemas.microsoft.com/office/drawing/2014/main" id="{16918476-87D0-49BD-83EC-7EBF4AB50882}"/>
              </a:ext>
            </a:extLst>
          </p:cNvPr>
          <p:cNvPicPr>
            <a:picLocks noChangeAspect="1"/>
          </p:cNvPicPr>
          <p:nvPr/>
        </p:nvPicPr>
        <p:blipFill>
          <a:blip r:embed="rId3"/>
          <a:stretch>
            <a:fillRect/>
          </a:stretch>
        </p:blipFill>
        <p:spPr>
          <a:xfrm>
            <a:off x="121392" y="2095442"/>
            <a:ext cx="5925371" cy="3196783"/>
          </a:xfrm>
          <a:prstGeom prst="rect">
            <a:avLst/>
          </a:prstGeom>
          <a:ln>
            <a:solidFill>
              <a:schemeClr val="bg1">
                <a:lumMod val="20000"/>
                <a:lumOff val="80000"/>
              </a:schemeClr>
            </a:solidFill>
          </a:ln>
        </p:spPr>
      </p:pic>
      <p:pic>
        <p:nvPicPr>
          <p:cNvPr id="5" name="图片 4">
            <a:extLst>
              <a:ext uri="{FF2B5EF4-FFF2-40B4-BE49-F238E27FC236}">
                <a16:creationId xmlns:a16="http://schemas.microsoft.com/office/drawing/2014/main" id="{88D3F77E-F14B-4055-9CB5-8AEF0140A6AF}"/>
              </a:ext>
            </a:extLst>
          </p:cNvPr>
          <p:cNvPicPr>
            <a:picLocks noChangeAspect="1"/>
          </p:cNvPicPr>
          <p:nvPr/>
        </p:nvPicPr>
        <p:blipFill>
          <a:blip r:embed="rId4"/>
          <a:stretch>
            <a:fillRect/>
          </a:stretch>
        </p:blipFill>
        <p:spPr>
          <a:xfrm>
            <a:off x="6150000" y="2095443"/>
            <a:ext cx="5822134" cy="3196783"/>
          </a:xfrm>
          <a:prstGeom prst="rect">
            <a:avLst/>
          </a:prstGeom>
          <a:ln>
            <a:solidFill>
              <a:schemeClr val="bg1">
                <a:lumMod val="20000"/>
                <a:lumOff val="80000"/>
              </a:schemeClr>
            </a:solidFill>
          </a:ln>
        </p:spPr>
      </p:pic>
      <p:sp>
        <p:nvSpPr>
          <p:cNvPr id="11" name="文本框 10">
            <a:extLst>
              <a:ext uri="{FF2B5EF4-FFF2-40B4-BE49-F238E27FC236}">
                <a16:creationId xmlns:a16="http://schemas.microsoft.com/office/drawing/2014/main" id="{AD543FC2-56D7-4698-B6D5-F46619E692E8}"/>
              </a:ext>
            </a:extLst>
          </p:cNvPr>
          <p:cNvSpPr txBox="1"/>
          <p:nvPr/>
        </p:nvSpPr>
        <p:spPr>
          <a:xfrm>
            <a:off x="121392" y="5341687"/>
            <a:ext cx="5925371" cy="923330"/>
          </a:xfrm>
          <a:prstGeom prst="rect">
            <a:avLst/>
          </a:prstGeom>
          <a:noFill/>
        </p:spPr>
        <p:txBody>
          <a:bodyPr wrap="square">
            <a:spAutoFit/>
          </a:bodyPr>
          <a:lstStyle/>
          <a:p>
            <a:r>
              <a:rPr lang="en-US" altLang="zh-CN" b="1" dirty="0">
                <a:latin typeface="Candara" panose="020E0502030303020204" pitchFamily="34" charset="0"/>
              </a:rPr>
              <a:t>Branch 1: </a:t>
            </a:r>
            <a:r>
              <a:rPr lang="en-US" altLang="zh-CN" dirty="0">
                <a:latin typeface="Candara" panose="020E0502030303020204" pitchFamily="34" charset="0"/>
              </a:rPr>
              <a:t>3D perception and trajectory planning </a:t>
            </a:r>
            <a:r>
              <a:rPr lang="en-US" altLang="zh-CN" b="1" dirty="0">
                <a:latin typeface="Candara" panose="020E0502030303020204" pitchFamily="34" charset="0"/>
              </a:rPr>
              <a:t>in real-time</a:t>
            </a:r>
          </a:p>
          <a:p>
            <a:r>
              <a:rPr lang="en-US" altLang="zh-CN" b="1" dirty="0">
                <a:latin typeface="Candara" panose="020E0502030303020204" pitchFamily="34" charset="0"/>
              </a:rPr>
              <a:t>Branch 2: </a:t>
            </a:r>
            <a:r>
              <a:rPr lang="en-US" altLang="zh-CN" dirty="0">
                <a:latin typeface="Candara" panose="020E0502030303020204" pitchFamily="34" charset="0"/>
              </a:rPr>
              <a:t>VLM produces better decision and trajectory </a:t>
            </a:r>
            <a:r>
              <a:rPr lang="en-US" altLang="zh-CN" b="1" dirty="0">
                <a:latin typeface="Candara" panose="020E0502030303020204" pitchFamily="34" charset="0"/>
              </a:rPr>
              <a:t>at low frequency </a:t>
            </a:r>
            <a:r>
              <a:rPr lang="en-US" altLang="zh-CN" dirty="0">
                <a:latin typeface="Candara" panose="020E0502030303020204" pitchFamily="34" charset="0"/>
              </a:rPr>
              <a:t>with </a:t>
            </a:r>
            <a:r>
              <a:rPr lang="en-US" altLang="zh-CN" b="1" dirty="0">
                <a:latin typeface="Candara" panose="020E0502030303020204" pitchFamily="34" charset="0"/>
              </a:rPr>
              <a:t>chain-of-thought reasoning</a:t>
            </a:r>
            <a:endParaRPr lang="zh-CN" altLang="en-US" b="1" dirty="0">
              <a:latin typeface="Candara" panose="020E0502030303020204" pitchFamily="34" charset="0"/>
            </a:endParaRPr>
          </a:p>
        </p:txBody>
      </p:sp>
      <p:sp>
        <p:nvSpPr>
          <p:cNvPr id="13" name="文本框 12">
            <a:extLst>
              <a:ext uri="{FF2B5EF4-FFF2-40B4-BE49-F238E27FC236}">
                <a16:creationId xmlns:a16="http://schemas.microsoft.com/office/drawing/2014/main" id="{29AA95FA-0F8C-4597-A2C2-285ABB59CC28}"/>
              </a:ext>
            </a:extLst>
          </p:cNvPr>
          <p:cNvSpPr txBox="1"/>
          <p:nvPr/>
        </p:nvSpPr>
        <p:spPr>
          <a:xfrm>
            <a:off x="6150000" y="5341687"/>
            <a:ext cx="5822134" cy="923330"/>
          </a:xfrm>
          <a:prstGeom prst="rect">
            <a:avLst/>
          </a:prstGeom>
          <a:noFill/>
        </p:spPr>
        <p:txBody>
          <a:bodyPr wrap="square">
            <a:spAutoFit/>
          </a:bodyPr>
          <a:lstStyle/>
          <a:p>
            <a:r>
              <a:rPr lang="en-US" altLang="zh-CN" b="1" dirty="0">
                <a:latin typeface="Candara" panose="020E0502030303020204" pitchFamily="34" charset="0"/>
              </a:rPr>
              <a:t>Branch 1: </a:t>
            </a:r>
            <a:r>
              <a:rPr lang="en-US" altLang="zh-CN" dirty="0">
                <a:latin typeface="Candara" panose="020E0502030303020204" pitchFamily="34" charset="0"/>
              </a:rPr>
              <a:t>a </a:t>
            </a:r>
            <a:r>
              <a:rPr lang="en-US" altLang="zh-CN" b="1" dirty="0">
                <a:latin typeface="Candara" panose="020E0502030303020204" pitchFamily="34" charset="0"/>
              </a:rPr>
              <a:t>real-time </a:t>
            </a:r>
            <a:r>
              <a:rPr lang="en-US" altLang="zh-CN" dirty="0">
                <a:latin typeface="Candara" panose="020E0502030303020204" pitchFamily="34" charset="0"/>
              </a:rPr>
              <a:t>trajectory planner</a:t>
            </a:r>
          </a:p>
          <a:p>
            <a:r>
              <a:rPr lang="en-US" altLang="zh-CN" b="1" dirty="0">
                <a:latin typeface="Candara" panose="020E0502030303020204" pitchFamily="34" charset="0"/>
              </a:rPr>
              <a:t>Branch 2: </a:t>
            </a:r>
            <a:r>
              <a:rPr lang="en-US" altLang="zh-CN" dirty="0">
                <a:latin typeface="Candara" panose="020E0502030303020204" pitchFamily="34" charset="0"/>
              </a:rPr>
              <a:t>LLM provides high-level instruction features with</a:t>
            </a:r>
            <a:r>
              <a:rPr lang="en-US" altLang="zh-CN" b="1" dirty="0">
                <a:latin typeface="Candara" panose="020E0502030303020204" pitchFamily="34" charset="0"/>
              </a:rPr>
              <a:t> </a:t>
            </a:r>
            <a:r>
              <a:rPr lang="en-US" altLang="zh-CN" dirty="0">
                <a:latin typeface="Candara" panose="020E0502030303020204" pitchFamily="34" charset="0"/>
              </a:rPr>
              <a:t>an </a:t>
            </a:r>
            <a:r>
              <a:rPr lang="en-US" altLang="zh-CN" b="1" dirty="0">
                <a:latin typeface="Candara" panose="020E0502030303020204" pitchFamily="34" charset="0"/>
              </a:rPr>
              <a:t>asynchronous controller</a:t>
            </a:r>
            <a:endParaRPr lang="zh-CN" altLang="en-US" b="1" dirty="0">
              <a:latin typeface="Candara" panose="020E0502030303020204" pitchFamily="34" charset="0"/>
            </a:endParaRPr>
          </a:p>
        </p:txBody>
      </p:sp>
    </p:spTree>
    <p:extLst>
      <p:ext uri="{BB962C8B-B14F-4D97-AF65-F5344CB8AC3E}">
        <p14:creationId xmlns:p14="http://schemas.microsoft.com/office/powerpoint/2010/main" val="2832264247"/>
      </p:ext>
    </p:extLst>
  </p:cSld>
  <p:clrMapOvr>
    <a:masterClrMapping/>
  </p:clrMapOvr>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目录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2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91E8AC51-71E2-47EB-A98B-31EFD4425DE1}"/>
    </a:ext>
  </a:extLst>
</a:theme>
</file>

<file path=ppt/theme/theme3.xml><?xml version="1.0" encoding="utf-8"?>
<a:theme xmlns:a="http://schemas.openxmlformats.org/drawingml/2006/main" name="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C34AD67-7538-4717-9A73-50191031DBF3}"/>
    </a:ext>
  </a:extLst>
</a:theme>
</file>

<file path=ppt/theme/theme4.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16473</TotalTime>
  <Words>3611</Words>
  <Application>Microsoft Office PowerPoint</Application>
  <PresentationFormat>自定义</PresentationFormat>
  <Paragraphs>282</Paragraphs>
  <Slides>20</Slides>
  <Notes>20</Notes>
  <HiddenSlides>0</HiddenSlides>
  <MMClips>0</MMClips>
  <ScaleCrop>false</ScaleCrop>
  <HeadingPairs>
    <vt:vector size="6" baseType="variant">
      <vt:variant>
        <vt:lpstr>已用的字体</vt:lpstr>
      </vt:variant>
      <vt:variant>
        <vt:i4>8</vt:i4>
      </vt:variant>
      <vt:variant>
        <vt:lpstr>主题</vt:lpstr>
      </vt:variant>
      <vt:variant>
        <vt:i4>4</vt:i4>
      </vt:variant>
      <vt:variant>
        <vt:lpstr>幻灯片标题</vt:lpstr>
      </vt:variant>
      <vt:variant>
        <vt:i4>20</vt:i4>
      </vt:variant>
    </vt:vector>
  </HeadingPairs>
  <TitlesOfParts>
    <vt:vector size="32" baseType="lpstr">
      <vt:lpstr>.AppleSystemUIFont</vt:lpstr>
      <vt:lpstr>仓耳今楷03 W04</vt:lpstr>
      <vt:lpstr>Microsoft YaHei</vt:lpstr>
      <vt:lpstr>Arial</vt:lpstr>
      <vt:lpstr>Calibri</vt:lpstr>
      <vt:lpstr>Candara</vt:lpstr>
      <vt:lpstr>Times New Roman</vt:lpstr>
      <vt:lpstr>Wingdings</vt:lpstr>
      <vt:lpstr>封面页_图片版 </vt:lpstr>
      <vt:lpstr>目录页</vt:lpstr>
      <vt:lpstr>章节页</vt:lpstr>
      <vt:lpstr>结束页</vt:lpstr>
      <vt:lpstr>Towards Foundation Models for  Solving Corner Cases in Autonomous Driving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GOD开集技术方案讨论</dc:title>
  <dc:creator>tangchufeng</dc:creator>
  <cp:lastModifiedBy>tangchufeng</cp:lastModifiedBy>
  <cp:revision>3477</cp:revision>
  <dcterms:created xsi:type="dcterms:W3CDTF">2023-12-07T08:23:28Z</dcterms:created>
  <dcterms:modified xsi:type="dcterms:W3CDTF">2024-09-29T23:24:20Z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(3)K7rDeAoeLHNDclHO1bpbcZrr+TRYY6F9ydV8LxxKrZziqrPyjbrnQbdSPtN9le7g0KJ5l7X9
lu6QGb/LijHQnEhqSQtmhYbOAXOAZ6bdDFOOXuux9srwK5vp1vXemQHFPapdPMn9KnTICBW4
hPF0mnyT8i69KlQHdTdCBxyh6COuuORJPgg4eFvLwcO5HNpFo0/w56DWGrNqmpLpllqiLr/f
3mecbUkJpiX2yIXKUb</vt:lpwstr>
  </property>
  <property fmtid="{D5CDD505-2E9C-101B-9397-08002B2CF9AE}" pid="3" name="_2015_ms_pID_7253431">
    <vt:lpwstr>0RS7RUZJukzU9vFylmN57cgMEVZ+5l26Bu4eva2wzYPmgjNykI9D93
fHcrgfOtcJ0YpcNMHLB2GExraIEaPxdYtEHcI5ifk8gxWxVLHMN8r61Efah+7dZc/chMFaG+
aHynugDWHv0yyPcydDbSEJSQX/pyDFFh0awAjwOzG9ExTaPw8XaIEiOLhnwdXCz73MkFlZeF
G1beGtAQpJ6fMgI7VeIvt/Shu1HnovvpoxJj</vt:lpwstr>
  </property>
  <property fmtid="{D5CDD505-2E9C-101B-9397-08002B2CF9AE}" pid="4" name="_2015_ms_pID_7253432">
    <vt:lpwstr>/QqzBGWTjzLCkT3qVqFyweQ=</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1718332305</vt:lpwstr>
  </property>
</Properties>
</file>